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11.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3.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5.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6.xml" ContentType="application/vnd.openxmlformats-officedocument.presentationml.notesSlide+xml"/>
  <Override PartName="/ppt/diagrams/data16.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7.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8.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4"/>
  </p:notesMasterIdLst>
  <p:sldIdLst>
    <p:sldId id="256" r:id="rId2"/>
    <p:sldId id="290" r:id="rId3"/>
    <p:sldId id="274" r:id="rId4"/>
    <p:sldId id="262" r:id="rId5"/>
    <p:sldId id="292" r:id="rId6"/>
    <p:sldId id="270" r:id="rId7"/>
    <p:sldId id="268" r:id="rId8"/>
    <p:sldId id="289" r:id="rId9"/>
    <p:sldId id="267" r:id="rId10"/>
    <p:sldId id="269" r:id="rId11"/>
    <p:sldId id="271" r:id="rId12"/>
    <p:sldId id="260" r:id="rId13"/>
    <p:sldId id="272" r:id="rId14"/>
    <p:sldId id="305" r:id="rId15"/>
    <p:sldId id="294" r:id="rId16"/>
    <p:sldId id="300" r:id="rId17"/>
    <p:sldId id="299" r:id="rId18"/>
    <p:sldId id="295" r:id="rId19"/>
    <p:sldId id="297" r:id="rId20"/>
    <p:sldId id="301" r:id="rId21"/>
    <p:sldId id="296" r:id="rId22"/>
    <p:sldId id="302" r:id="rId23"/>
    <p:sldId id="304" r:id="rId24"/>
    <p:sldId id="303" r:id="rId25"/>
    <p:sldId id="309" r:id="rId26"/>
    <p:sldId id="306" r:id="rId27"/>
    <p:sldId id="307" r:id="rId28"/>
    <p:sldId id="308" r:id="rId29"/>
    <p:sldId id="265" r:id="rId30"/>
    <p:sldId id="310" r:id="rId31"/>
    <p:sldId id="283" r:id="rId32"/>
    <p:sldId id="273" r:id="rId33"/>
    <p:sldId id="277" r:id="rId34"/>
    <p:sldId id="285" r:id="rId35"/>
    <p:sldId id="275" r:id="rId36"/>
    <p:sldId id="278" r:id="rId37"/>
    <p:sldId id="261" r:id="rId38"/>
    <p:sldId id="279" r:id="rId39"/>
    <p:sldId id="286" r:id="rId40"/>
    <p:sldId id="263" r:id="rId41"/>
    <p:sldId id="264" r:id="rId42"/>
    <p:sldId id="28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99"/>
    <p:restoredTop sz="81601"/>
  </p:normalViewPr>
  <p:slideViewPr>
    <p:cSldViewPr snapToGrid="0" snapToObjects="1">
      <p:cViewPr varScale="1">
        <p:scale>
          <a:sx n="100" d="100"/>
          <a:sy n="100" d="100"/>
        </p:scale>
        <p:origin x="35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6.svg"/></Relationships>
</file>

<file path=ppt/diagrams/_rels/data11.xml.rels><?xml version="1.0" encoding="UTF-8" standalone="yes"?>
<Relationships xmlns="http://schemas.openxmlformats.org/package/2006/relationships"><Relationship Id="rId2" Type="http://schemas.openxmlformats.org/officeDocument/2006/relationships/image" Target="../media/image41.svg"/><Relationship Id="rId1" Type="http://schemas.openxmlformats.org/officeDocument/2006/relationships/image" Target="../media/image40.png"/></Relationships>
</file>

<file path=ppt/diagrams/_rels/data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13.xml.rels><?xml version="1.0" encoding="UTF-8" standalone="yes"?>
<Relationships xmlns="http://schemas.openxmlformats.org/package/2006/relationships"><Relationship Id="rId2" Type="http://schemas.openxmlformats.org/officeDocument/2006/relationships/image" Target="../media/image39.svg"/><Relationship Id="rId1" Type="http://schemas.openxmlformats.org/officeDocument/2006/relationships/image" Target="../media/image38.png"/></Relationships>
</file>

<file path=ppt/diagrams/_rels/data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9.svg"/></Relationships>
</file>

<file path=ppt/diagrams/_rels/data15.xml.rels><?xml version="1.0" encoding="UTF-8" standalone="yes"?>
<Relationships xmlns="http://schemas.openxmlformats.org/package/2006/relationships"><Relationship Id="rId2" Type="http://schemas.openxmlformats.org/officeDocument/2006/relationships/image" Target="../media/image43.svg"/><Relationship Id="rId1" Type="http://schemas.openxmlformats.org/officeDocument/2006/relationships/image" Target="../media/image5.png"/></Relationships>
</file>

<file path=ppt/diagrams/_rels/data1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1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_rels/data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iagrams/_rels/data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svg"/><Relationship Id="rId7" Type="http://schemas.openxmlformats.org/officeDocument/2006/relationships/image" Target="../media/image32.svg"/><Relationship Id="rId2" Type="http://schemas.openxmlformats.org/officeDocument/2006/relationships/image" Target="../media/image25.png"/><Relationship Id="rId1" Type="http://schemas.openxmlformats.org/officeDocument/2006/relationships/image" Target="../media/image37.png"/><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1.xml.rels><?xml version="1.0" encoding="UTF-8" standalone="yes"?>
<Relationships xmlns="http://schemas.openxmlformats.org/package/2006/relationships"><Relationship Id="rId2" Type="http://schemas.openxmlformats.org/officeDocument/2006/relationships/image" Target="../media/image39.svg"/><Relationship Id="rId1" Type="http://schemas.openxmlformats.org/officeDocument/2006/relationships/image" Target="../media/image38.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9.svg"/></Relationships>
</file>

<file path=ppt/diagrams/_rels/drawing13.xml.rels><?xml version="1.0" encoding="UTF-8" standalone="yes"?>
<Relationships xmlns="http://schemas.openxmlformats.org/package/2006/relationships"><Relationship Id="rId2" Type="http://schemas.openxmlformats.org/officeDocument/2006/relationships/image" Target="../media/image43.svg"/><Relationship Id="rId1" Type="http://schemas.openxmlformats.org/officeDocument/2006/relationships/image" Target="../media/image5.png"/></Relationships>
</file>

<file path=ppt/diagrams/_rels/drawing1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_rels/drawing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6.svg"/></Relationships>
</file>

<file path=ppt/diagrams/_rels/drawing9.xml.rels><?xml version="1.0" encoding="UTF-8" standalone="yes"?>
<Relationships xmlns="http://schemas.openxmlformats.org/package/2006/relationships"><Relationship Id="rId2" Type="http://schemas.openxmlformats.org/officeDocument/2006/relationships/image" Target="../media/image41.svg"/><Relationship Id="rId1"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defRPr cap="all"/>
          </a:pPr>
          <a:r>
            <a:rPr lang="en-US" dirty="0"/>
            <a:t>Pooled testing in non-IID settings: effective parameters, effect on PPA and tests per sample</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F546164F-17A2-4F30-89D9-9CA09E967126}">
      <dgm:prSet/>
      <dgm:spPr/>
      <dgm:t>
        <a:bodyPr/>
        <a:lstStyle/>
        <a:p>
          <a:pPr>
            <a:defRPr cap="all"/>
          </a:pPr>
          <a:r>
            <a:rPr lang="en-US"/>
            <a:t>Impact of heterogeneity on predictive metrics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4"/>
      <dgm:spPr/>
    </dgm:pt>
    <dgm:pt modelId="{6E6D9CD1-9838-4BC6-A386-654459135334}" type="pres">
      <dgm:prSet presAssocID="{1C692FCC-FB8E-469E-9CD6-5937E58D42DE}"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4">
        <dgm:presLayoutVars>
          <dgm:chMax val="1"/>
          <dgm:chPref val="1"/>
        </dgm:presLayoutVars>
      </dgm:prSet>
      <dgm:spPr/>
    </dgm:pt>
    <dgm:pt modelId="{C410377C-6E3D-4531-B6F3-14843372EEE9}" type="pres">
      <dgm:prSet presAssocID="{33883EA0-6295-478C-89DC-B7A7FFAD7D79}" presName="sibTrans" presStyleCnt="0"/>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1" presStyleCnt="4"/>
      <dgm:spPr/>
    </dgm:pt>
    <dgm:pt modelId="{994B0FAD-735F-481C-AB75-0532E4A75D29}" type="pres">
      <dgm:prSet presAssocID="{F546164F-17A2-4F30-89D9-9CA09E9671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1" presStyleCnt="4">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2" presStyleCnt="4"/>
      <dgm:spPr/>
    </dgm:pt>
    <dgm:pt modelId="{15DD473D-6190-4F3F-A335-288858BD5E62}" type="pres">
      <dgm:prSet presAssocID="{35345025-B457-4B50-8E17-696DDDF1D9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2" presStyleCnt="4">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3" presStyleCnt="4"/>
      <dgm:spPr/>
    </dgm:pt>
    <dgm:pt modelId="{552CC915-496F-4604-BF74-ADCE96A76AE6}" type="pres">
      <dgm:prSet presAssocID="{895BF9DE-523C-4748-B4D3-D2A4F7D557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3" presStyleCnt="4">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1"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2" destOrd="0" parTransId="{554AE2DD-A42F-4659-A5CE-89886BB18791}" sibTransId="{1B226FE5-5AF9-4227-82E7-99F1B08FB0E2}"/>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3" destOrd="0" parTransId="{11032C46-2CD8-4BB5-85E8-37E37746C4BF}" sibTransId="{8EF7D74E-79C2-4935-95FE-A3ED0B46A342}"/>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 modelId="{C387D675-1F8C-4F99-B48B-C66DC4E073BF}" type="presParOf" srcId="{14A848A4-0E9D-4764-919A-92C2E4A18315}" destId="{C410377C-6E3D-4531-B6F3-14843372EEE9}" srcOrd="1" destOrd="0" presId="urn:microsoft.com/office/officeart/2018/5/layout/IconCircleLabelList"/>
    <dgm:cxn modelId="{6B3AA84E-CE08-43EF-A1B3-968B635CD2C8}" type="presParOf" srcId="{14A848A4-0E9D-4764-919A-92C2E4A18315}" destId="{5D3AD9A9-8AD0-4145-805B-AE2613A6C6B4}" srcOrd="2"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3" destOrd="0" presId="urn:microsoft.com/office/officeart/2018/5/layout/IconCircleLabelList"/>
    <dgm:cxn modelId="{04D22906-5BA9-4E04-B30A-A40A93509657}" type="presParOf" srcId="{14A848A4-0E9D-4764-919A-92C2E4A18315}" destId="{14A4339C-3126-435D-BD0F-9FA872EC8756}" srcOrd="4"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5" destOrd="0" presId="urn:microsoft.com/office/officeart/2018/5/layout/IconCircleLabelList"/>
    <dgm:cxn modelId="{FE28F322-801A-49F0-9984-7160A049ED22}" type="presParOf" srcId="{14A848A4-0E9D-4764-919A-92C2E4A18315}" destId="{A2B11D04-1F90-433E-AD74-B1231B332F2A}" srcOrd="6"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dirty="0"/>
            <a:t>Pooled testing in non-IID settings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dirty="0"/>
            <a:t>Impact of heterogeneity on predictive metrics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2"/>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4"/>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3"/>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Develop recommendations for testing based on groups of differing risks</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a:solidFill>
          <a:schemeClr val="accent6"/>
        </a:solidFill>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s outline"/>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dirty="0"/>
            <a:t>Pooled testing in non-IID settings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2"/>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4"/>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6"/>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Impact of heterogeneity on predictive metrics</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a:solidFill>
          <a:schemeClr val="accent3"/>
        </a:solidFill>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dirty="0"/>
            <a:t>Pooled testing in non-IID settings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dirty="0"/>
            <a:t>Impact of heterogeneity on predictive metrics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2"/>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3"/>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6"/>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Extrapolating to global prevalence estimates</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a:solidFill>
          <a:schemeClr val="accent4"/>
        </a:solidFill>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twork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defRPr cap="all"/>
          </a:pPr>
          <a:r>
            <a:rPr lang="en-US" dirty="0"/>
            <a:t>Pooled testing in non-IID settings: effective parameters, effect on PPA and tests per sample</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F546164F-17A2-4F30-89D9-9CA09E967126}">
      <dgm:prSet/>
      <dgm:spPr/>
      <dgm:t>
        <a:bodyPr/>
        <a:lstStyle/>
        <a:p>
          <a:pPr>
            <a:defRPr cap="all"/>
          </a:pPr>
          <a:r>
            <a:rPr lang="en-US" dirty="0"/>
            <a:t>Impact of heterogeneity on predictive metrics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4"/>
      <dgm:spPr/>
    </dgm:pt>
    <dgm:pt modelId="{6E6D9CD1-9838-4BC6-A386-654459135334}" type="pres">
      <dgm:prSet presAssocID="{1C692FCC-FB8E-469E-9CD6-5937E58D42DE}"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4">
        <dgm:presLayoutVars>
          <dgm:chMax val="1"/>
          <dgm:chPref val="1"/>
        </dgm:presLayoutVars>
      </dgm:prSet>
      <dgm:spPr/>
    </dgm:pt>
    <dgm:pt modelId="{C410377C-6E3D-4531-B6F3-14843372EEE9}" type="pres">
      <dgm:prSet presAssocID="{33883EA0-6295-478C-89DC-B7A7FFAD7D79}" presName="sibTrans" presStyleCnt="0"/>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1" presStyleCnt="4"/>
      <dgm:spPr/>
    </dgm:pt>
    <dgm:pt modelId="{994B0FAD-735F-481C-AB75-0532E4A75D29}" type="pres">
      <dgm:prSet presAssocID="{F546164F-17A2-4F30-89D9-9CA09E9671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1" presStyleCnt="4">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2" presStyleCnt="4"/>
      <dgm:spPr/>
    </dgm:pt>
    <dgm:pt modelId="{15DD473D-6190-4F3F-A335-288858BD5E62}" type="pres">
      <dgm:prSet presAssocID="{35345025-B457-4B50-8E17-696DDDF1D9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2" presStyleCnt="4">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3" presStyleCnt="4"/>
      <dgm:spPr/>
    </dgm:pt>
    <dgm:pt modelId="{552CC915-496F-4604-BF74-ADCE96A76AE6}" type="pres">
      <dgm:prSet presAssocID="{895BF9DE-523C-4748-B4D3-D2A4F7D557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3" presStyleCnt="4">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1"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2" destOrd="0" parTransId="{554AE2DD-A42F-4659-A5CE-89886BB18791}" sibTransId="{1B226FE5-5AF9-4227-82E7-99F1B08FB0E2}"/>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3" destOrd="0" parTransId="{11032C46-2CD8-4BB5-85E8-37E37746C4BF}" sibTransId="{8EF7D74E-79C2-4935-95FE-A3ED0B46A342}"/>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 modelId="{C387D675-1F8C-4F99-B48B-C66DC4E073BF}" type="presParOf" srcId="{14A848A4-0E9D-4764-919A-92C2E4A18315}" destId="{C410377C-6E3D-4531-B6F3-14843372EEE9}" srcOrd="1" destOrd="0" presId="urn:microsoft.com/office/officeart/2018/5/layout/IconCircleLabelList"/>
    <dgm:cxn modelId="{6B3AA84E-CE08-43EF-A1B3-968B635CD2C8}" type="presParOf" srcId="{14A848A4-0E9D-4764-919A-92C2E4A18315}" destId="{5D3AD9A9-8AD0-4145-805B-AE2613A6C6B4}" srcOrd="2"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3" destOrd="0" presId="urn:microsoft.com/office/officeart/2018/5/layout/IconCircleLabelList"/>
    <dgm:cxn modelId="{04D22906-5BA9-4E04-B30A-A40A93509657}" type="presParOf" srcId="{14A848A4-0E9D-4764-919A-92C2E4A18315}" destId="{14A4339C-3126-435D-BD0F-9FA872EC8756}" srcOrd="4"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5" destOrd="0" presId="urn:microsoft.com/office/officeart/2018/5/layout/IconCircleLabelList"/>
    <dgm:cxn modelId="{FE28F322-801A-49F0-9984-7160A049ED22}" type="presParOf" srcId="{14A848A4-0E9D-4764-919A-92C2E4A18315}" destId="{A2B11D04-1F90-433E-AD74-B1231B332F2A}" srcOrd="6"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D2EFF2A-B792-4D9B-AFD4-0A93A0CCD3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B226C17-AE1D-4725-BA41-AC1C306B460F}">
      <dgm:prSet/>
      <dgm:spPr/>
      <dgm:t>
        <a:bodyPr/>
        <a:lstStyle/>
        <a:p>
          <a:r>
            <a:rPr lang="en-US"/>
            <a:t>LAB METHODS: </a:t>
          </a:r>
        </a:p>
      </dgm:t>
    </dgm:pt>
    <dgm:pt modelId="{BAD7B696-B434-4D1C-AB5A-B58BE73CD575}" type="parTrans" cxnId="{6AB78A6A-F9D5-42B5-BEF5-C56F66611C1F}">
      <dgm:prSet/>
      <dgm:spPr/>
      <dgm:t>
        <a:bodyPr/>
        <a:lstStyle/>
        <a:p>
          <a:endParaRPr lang="en-US"/>
        </a:p>
      </dgm:t>
    </dgm:pt>
    <dgm:pt modelId="{7A8C0A1F-F166-412C-B7DA-73C2DD952493}" type="sibTrans" cxnId="{6AB78A6A-F9D5-42B5-BEF5-C56F66611C1F}">
      <dgm:prSet/>
      <dgm:spPr/>
      <dgm:t>
        <a:bodyPr/>
        <a:lstStyle/>
        <a:p>
          <a:endParaRPr lang="en-US"/>
        </a:p>
      </dgm:t>
    </dgm:pt>
    <dgm:pt modelId="{82491A66-4C87-47FF-80B8-FC22293C32F3}">
      <dgm:prSet/>
      <dgm:spPr/>
      <dgm:t>
        <a:bodyPr/>
        <a:lstStyle/>
        <a:p>
          <a:r>
            <a:rPr lang="en-US"/>
            <a:t>Tested 1,648 prospectively-pooled specimens </a:t>
          </a:r>
        </a:p>
      </dgm:t>
    </dgm:pt>
    <dgm:pt modelId="{FB73F467-B92D-4DCE-B25A-F6AD7625BA49}" type="parTrans" cxnId="{9EB9612F-2F18-48F4-AA77-4013F10597EE}">
      <dgm:prSet/>
      <dgm:spPr/>
      <dgm:t>
        <a:bodyPr/>
        <a:lstStyle/>
        <a:p>
          <a:endParaRPr lang="en-US"/>
        </a:p>
      </dgm:t>
    </dgm:pt>
    <dgm:pt modelId="{D93A4C20-AD3B-40F3-80BF-C0C95D3DA893}" type="sibTrans" cxnId="{9EB9612F-2F18-48F4-AA77-4013F10597EE}">
      <dgm:prSet/>
      <dgm:spPr/>
      <dgm:t>
        <a:bodyPr/>
        <a:lstStyle/>
        <a:p>
          <a:endParaRPr lang="en-US"/>
        </a:p>
      </dgm:t>
    </dgm:pt>
    <dgm:pt modelId="{131A8219-A596-440D-83E3-C62D2550E587}">
      <dgm:prSet/>
      <dgm:spPr/>
      <dgm:t>
        <a:bodyPr/>
        <a:lstStyle/>
        <a:p>
          <a:r>
            <a:rPr lang="en-US" dirty="0"/>
            <a:t>C</a:t>
          </a:r>
          <a:r>
            <a:rPr lang="en-US" baseline="-25000" dirty="0"/>
            <a:t>t</a:t>
          </a:r>
          <a:r>
            <a:rPr lang="en-US" dirty="0"/>
            <a:t> result between 40-45 = indeterminate result; &gt; 45 = negative</a:t>
          </a:r>
        </a:p>
      </dgm:t>
    </dgm:pt>
    <dgm:pt modelId="{D56123AB-AC78-4BDB-BBD8-D8B740E9B166}" type="parTrans" cxnId="{641AB133-02F5-4C82-91B1-2A94060EBA6A}">
      <dgm:prSet/>
      <dgm:spPr/>
      <dgm:t>
        <a:bodyPr/>
        <a:lstStyle/>
        <a:p>
          <a:endParaRPr lang="en-US"/>
        </a:p>
      </dgm:t>
    </dgm:pt>
    <dgm:pt modelId="{5F9E4296-1CD8-4E6C-B62E-85F97BDEEF49}" type="sibTrans" cxnId="{641AB133-02F5-4C82-91B1-2A94060EBA6A}">
      <dgm:prSet/>
      <dgm:spPr/>
      <dgm:t>
        <a:bodyPr/>
        <a:lstStyle/>
        <a:p>
          <a:endParaRPr lang="en-US"/>
        </a:p>
      </dgm:t>
    </dgm:pt>
    <dgm:pt modelId="{6B1EFFC8-2E16-4ED9-9E34-D3FA8BE3EA27}">
      <dgm:prSet/>
      <dgm:spPr/>
      <dgm:t>
        <a:bodyPr/>
        <a:lstStyle/>
        <a:p>
          <a:r>
            <a:rPr lang="en-US"/>
            <a:t>STATISTICAL METHODS: </a:t>
          </a:r>
        </a:p>
      </dgm:t>
    </dgm:pt>
    <dgm:pt modelId="{A5F1C449-121A-46AF-8711-09322E9B5762}" type="parTrans" cxnId="{24DDE956-5751-438D-B1FA-594948C1CB02}">
      <dgm:prSet/>
      <dgm:spPr/>
      <dgm:t>
        <a:bodyPr/>
        <a:lstStyle/>
        <a:p>
          <a:endParaRPr lang="en-US"/>
        </a:p>
      </dgm:t>
    </dgm:pt>
    <dgm:pt modelId="{190D7095-AC8A-4CE8-AD67-902A7E10AE14}" type="sibTrans" cxnId="{24DDE956-5751-438D-B1FA-594948C1CB02}">
      <dgm:prSet/>
      <dgm:spPr/>
      <dgm:t>
        <a:bodyPr/>
        <a:lstStyle/>
        <a:p>
          <a:endParaRPr lang="en-US"/>
        </a:p>
      </dgm:t>
    </dgm:pt>
    <dgm:pt modelId="{4B40BE48-5516-47D5-86BC-1607418C3308}">
      <dgm:prSet/>
      <dgm:spPr/>
      <dgm:t>
        <a:bodyPr/>
        <a:lstStyle/>
        <a:p>
          <a:r>
            <a:rPr lang="en-US" dirty="0"/>
            <a:t>Developed simulation model to estimate the effects of dilution on positive percent agreement (PPA) and efficiency of a two-stage pooled testing algorithm</a:t>
          </a:r>
        </a:p>
      </dgm:t>
    </dgm:pt>
    <dgm:pt modelId="{A7A371D5-86F8-4107-A923-D4DC59B02DCB}" type="parTrans" cxnId="{E1F20B15-CE1F-4C9E-B6DA-FA4D8FF5740F}">
      <dgm:prSet/>
      <dgm:spPr/>
      <dgm:t>
        <a:bodyPr/>
        <a:lstStyle/>
        <a:p>
          <a:endParaRPr lang="en-US"/>
        </a:p>
      </dgm:t>
    </dgm:pt>
    <dgm:pt modelId="{9376AC3F-28C5-4FE1-8F4D-C2B0597D99FD}" type="sibTrans" cxnId="{E1F20B15-CE1F-4C9E-B6DA-FA4D8FF5740F}">
      <dgm:prSet/>
      <dgm:spPr/>
      <dgm:t>
        <a:bodyPr/>
        <a:lstStyle/>
        <a:p>
          <a:endParaRPr lang="en-US"/>
        </a:p>
      </dgm:t>
    </dgm:pt>
    <dgm:pt modelId="{62771BE0-FAEB-46E5-AF72-1273ECEEED5C}">
      <dgm:prSet/>
      <dgm:spPr/>
      <dgm:t>
        <a:bodyPr/>
        <a:lstStyle/>
        <a:p>
          <a:r>
            <a:rPr lang="en-US"/>
            <a:t>Validated model using the empiric lab data</a:t>
          </a:r>
        </a:p>
      </dgm:t>
    </dgm:pt>
    <dgm:pt modelId="{2E7F1244-EB1F-4513-868A-1CCF080D32E1}" type="parTrans" cxnId="{AF29613D-5D1B-450C-8FF1-E70003415F37}">
      <dgm:prSet/>
      <dgm:spPr/>
      <dgm:t>
        <a:bodyPr/>
        <a:lstStyle/>
        <a:p>
          <a:endParaRPr lang="en-US"/>
        </a:p>
      </dgm:t>
    </dgm:pt>
    <dgm:pt modelId="{02D7B84E-1AE3-4056-82BE-96F933DDEF3B}" type="sibTrans" cxnId="{AF29613D-5D1B-450C-8FF1-E70003415F37}">
      <dgm:prSet/>
      <dgm:spPr/>
      <dgm:t>
        <a:bodyPr/>
        <a:lstStyle/>
        <a:p>
          <a:endParaRPr lang="en-US"/>
        </a:p>
      </dgm:t>
    </dgm:pt>
    <dgm:pt modelId="{3067B36C-C3E1-4083-9C81-A223B47C8560}">
      <dgm:prSet/>
      <dgm:spPr/>
      <dgm:t>
        <a:bodyPr/>
        <a:lstStyle/>
        <a:p>
          <a:r>
            <a:rPr lang="en-US"/>
            <a:t>Assumed independence between samples in same pool </a:t>
          </a:r>
        </a:p>
      </dgm:t>
    </dgm:pt>
    <dgm:pt modelId="{A150AB33-494B-4C9A-A9F6-D02D2B035DE7}" type="parTrans" cxnId="{9B3183B7-DD4F-4777-B48C-623ED2A127CF}">
      <dgm:prSet/>
      <dgm:spPr/>
      <dgm:t>
        <a:bodyPr/>
        <a:lstStyle/>
        <a:p>
          <a:endParaRPr lang="en-US"/>
        </a:p>
      </dgm:t>
    </dgm:pt>
    <dgm:pt modelId="{B8D0D6F2-480C-4612-9D23-E88C2399E70E}" type="sibTrans" cxnId="{9B3183B7-DD4F-4777-B48C-623ED2A127CF}">
      <dgm:prSet/>
      <dgm:spPr/>
      <dgm:t>
        <a:bodyPr/>
        <a:lstStyle/>
        <a:p>
          <a:endParaRPr lang="en-US"/>
        </a:p>
      </dgm:t>
    </dgm:pt>
    <dgm:pt modelId="{3ACD3320-EEDE-E34A-9B71-898C665423D2}">
      <dgm:prSet/>
      <dgm:spPr/>
      <dgm:t>
        <a:bodyPr/>
        <a:lstStyle/>
        <a:p>
          <a:r>
            <a:rPr lang="en-US" dirty="0"/>
            <a:t>OBJECTIVE:</a:t>
          </a:r>
        </a:p>
      </dgm:t>
    </dgm:pt>
    <dgm:pt modelId="{09C1F51D-1719-BE4C-864C-8EE359C5CAEF}" type="parTrans" cxnId="{30C69406-E2FF-8A40-B18D-DD8B17D72645}">
      <dgm:prSet/>
      <dgm:spPr/>
      <dgm:t>
        <a:bodyPr/>
        <a:lstStyle/>
        <a:p>
          <a:endParaRPr lang="en-US"/>
        </a:p>
      </dgm:t>
    </dgm:pt>
    <dgm:pt modelId="{EDC1AF2B-13BB-9D44-9597-2EC39279FB46}" type="sibTrans" cxnId="{30C69406-E2FF-8A40-B18D-DD8B17D72645}">
      <dgm:prSet/>
      <dgm:spPr/>
      <dgm:t>
        <a:bodyPr/>
        <a:lstStyle/>
        <a:p>
          <a:endParaRPr lang="en-US"/>
        </a:p>
      </dgm:t>
    </dgm:pt>
    <dgm:pt modelId="{B8D61992-0E73-DC46-A038-92F4B6461C63}">
      <dgm:prSet/>
      <dgm:spPr/>
      <dgm:t>
        <a:bodyPr/>
        <a:lstStyle/>
        <a:p>
          <a:r>
            <a:rPr lang="en-US" dirty="0"/>
            <a:t>Develop empirically validated model to predict optimal pool size and associated expected PPA based on limit of detection, C</a:t>
          </a:r>
          <a:r>
            <a:rPr lang="en-US" baseline="-25000" dirty="0"/>
            <a:t>t</a:t>
          </a:r>
          <a:r>
            <a:rPr lang="en-US" dirty="0"/>
            <a:t> value distribution, and proportion of positive tests.</a:t>
          </a:r>
        </a:p>
      </dgm:t>
    </dgm:pt>
    <dgm:pt modelId="{DEE6BE34-7D2C-DB49-83F2-CEB3AB5D8905}" type="parTrans" cxnId="{D39AAB9C-3062-5F42-B996-543F1129ECC0}">
      <dgm:prSet/>
      <dgm:spPr/>
      <dgm:t>
        <a:bodyPr/>
        <a:lstStyle/>
        <a:p>
          <a:endParaRPr lang="en-US"/>
        </a:p>
      </dgm:t>
    </dgm:pt>
    <dgm:pt modelId="{E41A9675-6307-1F47-A809-C3D8CDA830C2}" type="sibTrans" cxnId="{D39AAB9C-3062-5F42-B996-543F1129ECC0}">
      <dgm:prSet/>
      <dgm:spPr/>
      <dgm:t>
        <a:bodyPr/>
        <a:lstStyle/>
        <a:p>
          <a:endParaRPr lang="en-US"/>
        </a:p>
      </dgm:t>
    </dgm:pt>
    <dgm:pt modelId="{8679D1ED-FCE0-BA44-A721-014AF39668E9}" type="pres">
      <dgm:prSet presAssocID="{5D2EFF2A-B792-4D9B-AFD4-0A93A0CCD31C}" presName="linear" presStyleCnt="0">
        <dgm:presLayoutVars>
          <dgm:animLvl val="lvl"/>
          <dgm:resizeHandles val="exact"/>
        </dgm:presLayoutVars>
      </dgm:prSet>
      <dgm:spPr/>
    </dgm:pt>
    <dgm:pt modelId="{6CFB747B-0DED-DC45-B7AD-1704FA65054B}" type="pres">
      <dgm:prSet presAssocID="{3ACD3320-EEDE-E34A-9B71-898C665423D2}" presName="parentText" presStyleLbl="node1" presStyleIdx="0" presStyleCnt="4">
        <dgm:presLayoutVars>
          <dgm:chMax val="0"/>
          <dgm:bulletEnabled val="1"/>
        </dgm:presLayoutVars>
      </dgm:prSet>
      <dgm:spPr/>
    </dgm:pt>
    <dgm:pt modelId="{281C1B8B-C9E6-3242-A964-9C03F204FAB8}" type="pres">
      <dgm:prSet presAssocID="{3ACD3320-EEDE-E34A-9B71-898C665423D2}" presName="childText" presStyleLbl="revTx" presStyleIdx="0" presStyleCnt="3">
        <dgm:presLayoutVars>
          <dgm:bulletEnabled val="1"/>
        </dgm:presLayoutVars>
      </dgm:prSet>
      <dgm:spPr/>
    </dgm:pt>
    <dgm:pt modelId="{C76003C0-718D-0D4D-8FAD-154EEF9185A7}" type="pres">
      <dgm:prSet presAssocID="{6B226C17-AE1D-4725-BA41-AC1C306B460F}" presName="parentText" presStyleLbl="node1" presStyleIdx="1" presStyleCnt="4">
        <dgm:presLayoutVars>
          <dgm:chMax val="0"/>
          <dgm:bulletEnabled val="1"/>
        </dgm:presLayoutVars>
      </dgm:prSet>
      <dgm:spPr/>
    </dgm:pt>
    <dgm:pt modelId="{E8440829-CBC5-F245-8D26-A2356CFFD3F4}" type="pres">
      <dgm:prSet presAssocID="{6B226C17-AE1D-4725-BA41-AC1C306B460F}" presName="childText" presStyleLbl="revTx" presStyleIdx="1" presStyleCnt="3">
        <dgm:presLayoutVars>
          <dgm:bulletEnabled val="1"/>
        </dgm:presLayoutVars>
      </dgm:prSet>
      <dgm:spPr/>
    </dgm:pt>
    <dgm:pt modelId="{108361F7-C5D4-AE48-8684-F512E1CB5F33}" type="pres">
      <dgm:prSet presAssocID="{6B1EFFC8-2E16-4ED9-9E34-D3FA8BE3EA27}" presName="parentText" presStyleLbl="node1" presStyleIdx="2" presStyleCnt="4">
        <dgm:presLayoutVars>
          <dgm:chMax val="0"/>
          <dgm:bulletEnabled val="1"/>
        </dgm:presLayoutVars>
      </dgm:prSet>
      <dgm:spPr/>
    </dgm:pt>
    <dgm:pt modelId="{EF41EB4E-73FB-0647-98FF-EBF6A040E5C1}" type="pres">
      <dgm:prSet presAssocID="{6B1EFFC8-2E16-4ED9-9E34-D3FA8BE3EA27}" presName="childText" presStyleLbl="revTx" presStyleIdx="2" presStyleCnt="3">
        <dgm:presLayoutVars>
          <dgm:bulletEnabled val="1"/>
        </dgm:presLayoutVars>
      </dgm:prSet>
      <dgm:spPr/>
    </dgm:pt>
    <dgm:pt modelId="{6260D00B-1ED6-8246-8ABE-6CAA811EC988}" type="pres">
      <dgm:prSet presAssocID="{3067B36C-C3E1-4083-9C81-A223B47C8560}" presName="parentText" presStyleLbl="node1" presStyleIdx="3" presStyleCnt="4">
        <dgm:presLayoutVars>
          <dgm:chMax val="0"/>
          <dgm:bulletEnabled val="1"/>
        </dgm:presLayoutVars>
      </dgm:prSet>
      <dgm:spPr/>
    </dgm:pt>
  </dgm:ptLst>
  <dgm:cxnLst>
    <dgm:cxn modelId="{75764001-02C4-4C43-B9D0-D08FE3E85ADF}" type="presOf" srcId="{3ACD3320-EEDE-E34A-9B71-898C665423D2}" destId="{6CFB747B-0DED-DC45-B7AD-1704FA65054B}" srcOrd="0" destOrd="0" presId="urn:microsoft.com/office/officeart/2005/8/layout/vList2"/>
    <dgm:cxn modelId="{30C69406-E2FF-8A40-B18D-DD8B17D72645}" srcId="{5D2EFF2A-B792-4D9B-AFD4-0A93A0CCD31C}" destId="{3ACD3320-EEDE-E34A-9B71-898C665423D2}" srcOrd="0" destOrd="0" parTransId="{09C1F51D-1719-BE4C-864C-8EE359C5CAEF}" sibTransId="{EDC1AF2B-13BB-9D44-9597-2EC39279FB46}"/>
    <dgm:cxn modelId="{3FD9930D-2806-D841-85A9-A1CC82F5CC78}" type="presOf" srcId="{62771BE0-FAEB-46E5-AF72-1273ECEEED5C}" destId="{EF41EB4E-73FB-0647-98FF-EBF6A040E5C1}" srcOrd="0" destOrd="1" presId="urn:microsoft.com/office/officeart/2005/8/layout/vList2"/>
    <dgm:cxn modelId="{E1F20B15-CE1F-4C9E-B6DA-FA4D8FF5740F}" srcId="{6B1EFFC8-2E16-4ED9-9E34-D3FA8BE3EA27}" destId="{4B40BE48-5516-47D5-86BC-1607418C3308}" srcOrd="0" destOrd="0" parTransId="{A7A371D5-86F8-4107-A923-D4DC59B02DCB}" sibTransId="{9376AC3F-28C5-4FE1-8F4D-C2B0597D99FD}"/>
    <dgm:cxn modelId="{2EEB7D19-FBFE-154C-965E-FAF83F82066D}" type="presOf" srcId="{5D2EFF2A-B792-4D9B-AFD4-0A93A0CCD31C}" destId="{8679D1ED-FCE0-BA44-A721-014AF39668E9}" srcOrd="0" destOrd="0" presId="urn:microsoft.com/office/officeart/2005/8/layout/vList2"/>
    <dgm:cxn modelId="{9EB9612F-2F18-48F4-AA77-4013F10597EE}" srcId="{6B226C17-AE1D-4725-BA41-AC1C306B460F}" destId="{82491A66-4C87-47FF-80B8-FC22293C32F3}" srcOrd="0" destOrd="0" parTransId="{FB73F467-B92D-4DCE-B25A-F6AD7625BA49}" sibTransId="{D93A4C20-AD3B-40F3-80BF-C0C95D3DA893}"/>
    <dgm:cxn modelId="{641AB133-02F5-4C82-91B1-2A94060EBA6A}" srcId="{6B226C17-AE1D-4725-BA41-AC1C306B460F}" destId="{131A8219-A596-440D-83E3-C62D2550E587}" srcOrd="1" destOrd="0" parTransId="{D56123AB-AC78-4BDB-BBD8-D8B740E9B166}" sibTransId="{5F9E4296-1CD8-4E6C-B62E-85F97BDEEF49}"/>
    <dgm:cxn modelId="{AF29613D-5D1B-450C-8FF1-E70003415F37}" srcId="{6B1EFFC8-2E16-4ED9-9E34-D3FA8BE3EA27}" destId="{62771BE0-FAEB-46E5-AF72-1273ECEEED5C}" srcOrd="1" destOrd="0" parTransId="{2E7F1244-EB1F-4513-868A-1CCF080D32E1}" sibTransId="{02D7B84E-1AE3-4056-82BE-96F933DDEF3B}"/>
    <dgm:cxn modelId="{24DDE956-5751-438D-B1FA-594948C1CB02}" srcId="{5D2EFF2A-B792-4D9B-AFD4-0A93A0CCD31C}" destId="{6B1EFFC8-2E16-4ED9-9E34-D3FA8BE3EA27}" srcOrd="2" destOrd="0" parTransId="{A5F1C449-121A-46AF-8711-09322E9B5762}" sibTransId="{190D7095-AC8A-4CE8-AD67-902A7E10AE14}"/>
    <dgm:cxn modelId="{6AB78A6A-F9D5-42B5-BEF5-C56F66611C1F}" srcId="{5D2EFF2A-B792-4D9B-AFD4-0A93A0CCD31C}" destId="{6B226C17-AE1D-4725-BA41-AC1C306B460F}" srcOrd="1" destOrd="0" parTransId="{BAD7B696-B434-4D1C-AB5A-B58BE73CD575}" sibTransId="{7A8C0A1F-F166-412C-B7DA-73C2DD952493}"/>
    <dgm:cxn modelId="{54313480-1C19-2A44-A45D-DC608893D6A6}" type="presOf" srcId="{6B1EFFC8-2E16-4ED9-9E34-D3FA8BE3EA27}" destId="{108361F7-C5D4-AE48-8684-F512E1CB5F33}" srcOrd="0" destOrd="0" presId="urn:microsoft.com/office/officeart/2005/8/layout/vList2"/>
    <dgm:cxn modelId="{7F2C7B92-4DA6-B040-95AD-E1F7B352FB80}" type="presOf" srcId="{82491A66-4C87-47FF-80B8-FC22293C32F3}" destId="{E8440829-CBC5-F245-8D26-A2356CFFD3F4}" srcOrd="0" destOrd="0" presId="urn:microsoft.com/office/officeart/2005/8/layout/vList2"/>
    <dgm:cxn modelId="{D39AAB9C-3062-5F42-B996-543F1129ECC0}" srcId="{3ACD3320-EEDE-E34A-9B71-898C665423D2}" destId="{B8D61992-0E73-DC46-A038-92F4B6461C63}" srcOrd="0" destOrd="0" parTransId="{DEE6BE34-7D2C-DB49-83F2-CEB3AB5D8905}" sibTransId="{E41A9675-6307-1F47-A809-C3D8CDA830C2}"/>
    <dgm:cxn modelId="{941CECA4-2AE8-C24C-97D0-4AC8250D2283}" type="presOf" srcId="{B8D61992-0E73-DC46-A038-92F4B6461C63}" destId="{281C1B8B-C9E6-3242-A964-9C03F204FAB8}" srcOrd="0" destOrd="0" presId="urn:microsoft.com/office/officeart/2005/8/layout/vList2"/>
    <dgm:cxn modelId="{45C975A9-F0EE-6647-BAFB-118A8214980C}" type="presOf" srcId="{6B226C17-AE1D-4725-BA41-AC1C306B460F}" destId="{C76003C0-718D-0D4D-8FAD-154EEF9185A7}" srcOrd="0" destOrd="0" presId="urn:microsoft.com/office/officeart/2005/8/layout/vList2"/>
    <dgm:cxn modelId="{9B3183B7-DD4F-4777-B48C-623ED2A127CF}" srcId="{5D2EFF2A-B792-4D9B-AFD4-0A93A0CCD31C}" destId="{3067B36C-C3E1-4083-9C81-A223B47C8560}" srcOrd="3" destOrd="0" parTransId="{A150AB33-494B-4C9A-A9F6-D02D2B035DE7}" sibTransId="{B8D0D6F2-480C-4612-9D23-E88C2399E70E}"/>
    <dgm:cxn modelId="{6292D9D6-E488-6A4A-87EF-5364A1B87BE9}" type="presOf" srcId="{3067B36C-C3E1-4083-9C81-A223B47C8560}" destId="{6260D00B-1ED6-8246-8ABE-6CAA811EC988}" srcOrd="0" destOrd="0" presId="urn:microsoft.com/office/officeart/2005/8/layout/vList2"/>
    <dgm:cxn modelId="{477687DC-78DB-6644-B5A9-E357795864BE}" type="presOf" srcId="{4B40BE48-5516-47D5-86BC-1607418C3308}" destId="{EF41EB4E-73FB-0647-98FF-EBF6A040E5C1}" srcOrd="0" destOrd="0" presId="urn:microsoft.com/office/officeart/2005/8/layout/vList2"/>
    <dgm:cxn modelId="{5F044BEB-6686-574E-B91B-F7B26EBB03C0}" type="presOf" srcId="{131A8219-A596-440D-83E3-C62D2550E587}" destId="{E8440829-CBC5-F245-8D26-A2356CFFD3F4}" srcOrd="0" destOrd="1" presId="urn:microsoft.com/office/officeart/2005/8/layout/vList2"/>
    <dgm:cxn modelId="{C82302DB-8A6B-BD45-A937-5FD6E573CBF6}" type="presParOf" srcId="{8679D1ED-FCE0-BA44-A721-014AF39668E9}" destId="{6CFB747B-0DED-DC45-B7AD-1704FA65054B}" srcOrd="0" destOrd="0" presId="urn:microsoft.com/office/officeart/2005/8/layout/vList2"/>
    <dgm:cxn modelId="{20877347-28E9-9C44-BDE5-B94FEF75B7F7}" type="presParOf" srcId="{8679D1ED-FCE0-BA44-A721-014AF39668E9}" destId="{281C1B8B-C9E6-3242-A964-9C03F204FAB8}" srcOrd="1" destOrd="0" presId="urn:microsoft.com/office/officeart/2005/8/layout/vList2"/>
    <dgm:cxn modelId="{4B876451-61A7-4B43-BF1B-755199D5E51E}" type="presParOf" srcId="{8679D1ED-FCE0-BA44-A721-014AF39668E9}" destId="{C76003C0-718D-0D4D-8FAD-154EEF9185A7}" srcOrd="2" destOrd="0" presId="urn:microsoft.com/office/officeart/2005/8/layout/vList2"/>
    <dgm:cxn modelId="{C8FEBF40-46F9-1344-BC7F-159F0CE5B5E7}" type="presParOf" srcId="{8679D1ED-FCE0-BA44-A721-014AF39668E9}" destId="{E8440829-CBC5-F245-8D26-A2356CFFD3F4}" srcOrd="3" destOrd="0" presId="urn:microsoft.com/office/officeart/2005/8/layout/vList2"/>
    <dgm:cxn modelId="{A2A9F865-BA3C-BA49-862E-3B3B68F4BCB3}" type="presParOf" srcId="{8679D1ED-FCE0-BA44-A721-014AF39668E9}" destId="{108361F7-C5D4-AE48-8684-F512E1CB5F33}" srcOrd="4" destOrd="0" presId="urn:microsoft.com/office/officeart/2005/8/layout/vList2"/>
    <dgm:cxn modelId="{32F2E587-3EC4-4343-BCDF-45FAE8B477FF}" type="presParOf" srcId="{8679D1ED-FCE0-BA44-A721-014AF39668E9}" destId="{EF41EB4E-73FB-0647-98FF-EBF6A040E5C1}" srcOrd="5" destOrd="0" presId="urn:microsoft.com/office/officeart/2005/8/layout/vList2"/>
    <dgm:cxn modelId="{F2C098C7-F848-904D-AC3D-02603CC10AD9}" type="presParOf" srcId="{8679D1ED-FCE0-BA44-A721-014AF39668E9}" destId="{6260D00B-1ED6-8246-8ABE-6CAA811EC98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FA5D7F-B480-49C8-98C3-EDC2E43AF5D7}">
      <dgm:prSet/>
      <dgm:spPr/>
      <dgm:t>
        <a:bodyPr/>
        <a:lstStyle/>
        <a:p>
          <a:pPr>
            <a:lnSpc>
              <a:spcPct val="100000"/>
            </a:lnSpc>
          </a:pPr>
          <a:r>
            <a:rPr lang="en-US" dirty="0"/>
            <a:t>1) </a:t>
          </a:r>
          <a:r>
            <a:rPr lang="en-US" b="1" dirty="0"/>
            <a:t>Proportion of positive tests</a:t>
          </a:r>
          <a:r>
            <a:rPr lang="en-US" dirty="0"/>
            <a:t>: 0.1%, 1.0%, 3.0%, 5.0%, 10.0%, 15.0%</a:t>
          </a:r>
        </a:p>
      </dgm:t>
    </dgm:p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r>
            <a:rPr lang="en-US" dirty="0"/>
            <a:t>2)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8FC58D2E-3C40-4449-9999-DB481B144C07}">
      <dgm:prSet/>
      <dgm:spPr/>
      <dgm:t>
        <a:bodyPr/>
        <a:lstStyle/>
        <a:p>
          <a:pPr>
            <a:lnSpc>
              <a:spcPct val="100000"/>
            </a:lnSpc>
          </a:pPr>
          <a:r>
            <a:rPr lang="en-US"/>
            <a:t>C</a:t>
          </a:r>
          <a:r>
            <a:rPr lang="en-US" baseline="-25000"/>
            <a:t>t</a:t>
          </a:r>
          <a:r>
            <a:rPr lang="en-US"/>
            <a:t> value corresponding to the probability of detecting 95% of true positives (95% LoD). Specimens with C</a:t>
          </a:r>
          <a:r>
            <a:rPr lang="en-US" baseline="-25000"/>
            <a:t>t</a:t>
          </a:r>
          <a:r>
            <a:rPr lang="en-US"/>
            <a:t> &gt; LoD are assigned a decreasing probability of detection based on a probit regression curve (derived from empiric data)</a:t>
          </a:r>
        </a:p>
      </dgm:t>
    </dgm:pt>
    <dgm:pt modelId="{795F07E6-99B9-4B0B-AF59-8C9D1B95087D}" type="parTrans" cxnId="{043B18DB-55B0-4CB5-8ABF-C47DBFE57508}">
      <dgm:prSet/>
      <dgm:spPr/>
      <dgm:t>
        <a:bodyPr/>
        <a:lstStyle/>
        <a:p>
          <a:endParaRPr lang="en-US"/>
        </a:p>
      </dgm:t>
    </dgm:pt>
    <dgm:pt modelId="{C3A3D1C7-D54F-4A46-BE26-29DACB5F0AA3}" type="sibTrans" cxnId="{043B18DB-55B0-4CB5-8ABF-C47DBFE57508}">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4) </a:t>
          </a:r>
          <a:r>
            <a:rPr lang="en-US" b="1" dirty="0"/>
            <a:t>Pool size: </a:t>
          </a:r>
          <a:r>
            <a:rPr lang="en-US" dirty="0"/>
            <a:t>1-20</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5">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5">
        <dgm:presLayoutVars>
          <dgm:chMax val="0"/>
          <dgm:chPref val="0"/>
        </dgm:presLayoutVars>
      </dgm:prSet>
      <dgm:spPr/>
    </dgm:pt>
    <dgm:pt modelId="{5F691843-E2FD-42A9-8272-0A1BE0CCBD02}" type="pres">
      <dgm:prSet presAssocID="{E9EC843C-65E0-4969-80E8-53430BA8ED3F}" presName="desTx" presStyleLbl="revTx" presStyleIdx="2" presStyleCnt="5">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3" presStyleCnt="5">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4" presStyleCnt="5">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0E342F62-9956-4189-8380-DA95C13E7CD5}" type="presOf" srcId="{8FC58D2E-3C40-4449-9999-DB481B144C07}" destId="{5F691843-E2FD-42A9-8272-0A1BE0CCBD02}" srcOrd="0" destOrd="0" presId="urn:microsoft.com/office/officeart/2018/2/layout/IconVerticalSolidList"/>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043B18DB-55B0-4CB5-8ABF-C47DBFE57508}" srcId="{E9EC843C-65E0-4969-80E8-53430BA8ED3F}" destId="{8FC58D2E-3C40-4449-9999-DB481B144C07}" srcOrd="0" destOrd="0" parTransId="{795F07E6-99B9-4B0B-AF59-8C9D1B95087D}" sibTransId="{C3A3D1C7-D54F-4A46-BE26-29DACB5F0AA3}"/>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480E98D8-2327-4E15-A9C0-D21A0E717F9B}" type="presParOf" srcId="{22FED885-9451-4FE9-80E4-2EAD75DEB11C}" destId="{5F691843-E2FD-42A9-8272-0A1BE0CCBD02}" srcOrd="4"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444E8A-A311-6145-9B09-A1A2015BF102}" type="doc">
      <dgm:prSet loTypeId="urn:microsoft.com/office/officeart/2005/8/layout/balance1" loCatId="" qsTypeId="urn:microsoft.com/office/officeart/2005/8/quickstyle/simple1" qsCatId="simple" csTypeId="urn:microsoft.com/office/officeart/2005/8/colors/accent1_2" csCatId="accent1" phldr="1"/>
      <dgm:spPr/>
      <dgm:t>
        <a:bodyPr/>
        <a:lstStyle/>
        <a:p>
          <a:endParaRPr lang="en-US"/>
        </a:p>
      </dgm:t>
    </dgm:pt>
    <dgm:pt modelId="{D7CF0EC8-0BB4-A547-B844-068AD8DBC883}">
      <dgm:prSet phldrT="[Text]"/>
      <dgm:spPr/>
      <dgm:t>
        <a:bodyPr/>
        <a:lstStyle/>
        <a:p>
          <a:r>
            <a:rPr lang="en-US" dirty="0"/>
            <a:t>Advantages</a:t>
          </a:r>
        </a:p>
      </dgm:t>
    </dgm:pt>
    <dgm:pt modelId="{444828D0-E3CB-F04B-9185-F2A2DBC49D2D}" type="parTrans" cxnId="{824011F7-10D5-1140-BD05-1FA255F0AF8B}">
      <dgm:prSet/>
      <dgm:spPr/>
      <dgm:t>
        <a:bodyPr/>
        <a:lstStyle/>
        <a:p>
          <a:endParaRPr lang="en-US"/>
        </a:p>
      </dgm:t>
    </dgm:pt>
    <dgm:pt modelId="{677915AD-C26F-0A4C-A6B4-DB28A0F11D03}" type="sibTrans" cxnId="{824011F7-10D5-1140-BD05-1FA255F0AF8B}">
      <dgm:prSet/>
      <dgm:spPr/>
      <dgm:t>
        <a:bodyPr/>
        <a:lstStyle/>
        <a:p>
          <a:endParaRPr lang="en-US"/>
        </a:p>
      </dgm:t>
    </dgm:pt>
    <dgm:pt modelId="{1A752080-9D46-324E-9CE7-41910ED5BE21}">
      <dgm:prSet phldrT="[Text]"/>
      <dgm:spPr/>
      <dgm:t>
        <a:bodyPr/>
        <a:lstStyle/>
        <a:p>
          <a:r>
            <a:rPr lang="en-US" dirty="0"/>
            <a:t>Minimize average number of tests per person </a:t>
          </a:r>
        </a:p>
      </dgm:t>
    </dgm:pt>
    <dgm:pt modelId="{6455520C-279A-0545-AA67-B0FA8F00BA56}" type="parTrans" cxnId="{A95F737B-09E9-A644-9989-693558E079AC}">
      <dgm:prSet/>
      <dgm:spPr/>
      <dgm:t>
        <a:bodyPr/>
        <a:lstStyle/>
        <a:p>
          <a:endParaRPr lang="en-US"/>
        </a:p>
      </dgm:t>
    </dgm:pt>
    <dgm:pt modelId="{F6C46F54-8ECE-154E-804C-6061920F26C9}" type="sibTrans" cxnId="{A95F737B-09E9-A644-9989-693558E079AC}">
      <dgm:prSet/>
      <dgm:spPr/>
      <dgm:t>
        <a:bodyPr/>
        <a:lstStyle/>
        <a:p>
          <a:endParaRPr lang="en-US"/>
        </a:p>
      </dgm:t>
    </dgm:pt>
    <dgm:pt modelId="{1465C3C2-FCAC-6248-AA07-5B962EE49F50}">
      <dgm:prSet phldrT="[Text]"/>
      <dgm:spPr/>
      <dgm:t>
        <a:bodyPr/>
        <a:lstStyle/>
        <a:p>
          <a:r>
            <a:rPr lang="en-US" dirty="0"/>
            <a:t>More testing using fewer resources</a:t>
          </a:r>
        </a:p>
      </dgm:t>
    </dgm:pt>
    <dgm:pt modelId="{E469D41C-0606-3348-9F1C-DBFF0A66546E}" type="parTrans" cxnId="{69478B22-5643-2D49-A240-45D1DC534E6F}">
      <dgm:prSet/>
      <dgm:spPr/>
      <dgm:t>
        <a:bodyPr/>
        <a:lstStyle/>
        <a:p>
          <a:endParaRPr lang="en-US"/>
        </a:p>
      </dgm:t>
    </dgm:pt>
    <dgm:pt modelId="{AF2CCEB0-BE1A-D743-ABAF-CE4CCEF34FB9}" type="sibTrans" cxnId="{69478B22-5643-2D49-A240-45D1DC534E6F}">
      <dgm:prSet/>
      <dgm:spPr/>
      <dgm:t>
        <a:bodyPr/>
        <a:lstStyle/>
        <a:p>
          <a:endParaRPr lang="en-US"/>
        </a:p>
      </dgm:t>
    </dgm:pt>
    <dgm:pt modelId="{B935DBFF-FD3C-6F4F-9CC6-760158626584}">
      <dgm:prSet phldrT="[Text]"/>
      <dgm:spPr/>
      <dgm:t>
        <a:bodyPr/>
        <a:lstStyle/>
        <a:p>
          <a:r>
            <a:rPr lang="en-US" dirty="0"/>
            <a:t>Limitations</a:t>
          </a:r>
        </a:p>
      </dgm:t>
    </dgm:pt>
    <dgm:pt modelId="{5076AE8C-801E-C048-B7D7-8F1A73E8D9D1}" type="parTrans" cxnId="{EBB37F63-7EA9-A542-B4AE-ECE430E5DC19}">
      <dgm:prSet/>
      <dgm:spPr/>
      <dgm:t>
        <a:bodyPr/>
        <a:lstStyle/>
        <a:p>
          <a:endParaRPr lang="en-US"/>
        </a:p>
      </dgm:t>
    </dgm:pt>
    <dgm:pt modelId="{A9CB3E1B-88B6-894D-9296-E181AC7CB536}" type="sibTrans" cxnId="{EBB37F63-7EA9-A542-B4AE-ECE430E5DC19}">
      <dgm:prSet/>
      <dgm:spPr/>
      <dgm:t>
        <a:bodyPr/>
        <a:lstStyle/>
        <a:p>
          <a:endParaRPr lang="en-US"/>
        </a:p>
      </dgm:t>
    </dgm:pt>
    <dgm:pt modelId="{73D1F6FE-067B-874C-AFB2-6E8FF7F18406}">
      <dgm:prSet phldrT="[Text]"/>
      <dgm:spPr/>
      <dgm:t>
        <a:bodyPr/>
        <a:lstStyle/>
        <a:p>
          <a:r>
            <a:rPr lang="en-US" dirty="0"/>
            <a:t>Optimal Pool Size, Feasibility of strategy</a:t>
          </a:r>
        </a:p>
      </dgm:t>
    </dgm:pt>
    <dgm:pt modelId="{DFD88A77-8AA5-C241-89FD-C74E145209EA}" type="parTrans" cxnId="{257B01F2-4658-C949-9398-F8321CD1C423}">
      <dgm:prSet/>
      <dgm:spPr/>
      <dgm:t>
        <a:bodyPr/>
        <a:lstStyle/>
        <a:p>
          <a:endParaRPr lang="en-US"/>
        </a:p>
      </dgm:t>
    </dgm:pt>
    <dgm:pt modelId="{A80ADA5B-3C6C-794D-925E-38EE802CD4C2}" type="sibTrans" cxnId="{257B01F2-4658-C949-9398-F8321CD1C423}">
      <dgm:prSet/>
      <dgm:spPr/>
      <dgm:t>
        <a:bodyPr/>
        <a:lstStyle/>
        <a:p>
          <a:endParaRPr lang="en-US"/>
        </a:p>
      </dgm:t>
    </dgm:pt>
    <dgm:pt modelId="{942290C3-E806-5448-8D47-84717F24E496}">
      <dgm:prSet phldrT="[Text]"/>
      <dgm:spPr/>
      <dgm:t>
        <a:bodyPr/>
        <a:lstStyle/>
        <a:p>
          <a:r>
            <a:rPr lang="en-US" dirty="0"/>
            <a:t>Dilution &amp; Analytic Sensitivity</a:t>
          </a:r>
        </a:p>
      </dgm:t>
    </dgm:pt>
    <dgm:pt modelId="{1D72B066-1A89-C846-B753-CCD9084153CB}" type="parTrans" cxnId="{D186237C-4740-5D46-82D2-F67F72061C17}">
      <dgm:prSet/>
      <dgm:spPr/>
      <dgm:t>
        <a:bodyPr/>
        <a:lstStyle/>
        <a:p>
          <a:endParaRPr lang="en-US"/>
        </a:p>
      </dgm:t>
    </dgm:pt>
    <dgm:pt modelId="{0B495EEA-167C-8B4C-90B2-C51D10A6D45A}" type="sibTrans" cxnId="{D186237C-4740-5D46-82D2-F67F72061C17}">
      <dgm:prSet/>
      <dgm:spPr/>
      <dgm:t>
        <a:bodyPr/>
        <a:lstStyle/>
        <a:p>
          <a:endParaRPr lang="en-US"/>
        </a:p>
      </dgm:t>
    </dgm:pt>
    <dgm:pt modelId="{22EEF9BA-5DCA-7540-9672-2EA7D0428E30}">
      <dgm:prSet phldrT="[Text]"/>
      <dgm:spPr/>
      <dgm:t>
        <a:bodyPr/>
        <a:lstStyle/>
        <a:p>
          <a:r>
            <a:rPr lang="en-US" dirty="0"/>
            <a:t>Disease Prevalence</a:t>
          </a:r>
        </a:p>
      </dgm:t>
    </dgm:pt>
    <dgm:pt modelId="{3AAAAAD0-6A24-7543-89CD-F3FF3D8AD680}" type="parTrans" cxnId="{6B2A72EF-73FD-7A4F-BB9C-5C5B9CB681BF}">
      <dgm:prSet/>
      <dgm:spPr/>
      <dgm:t>
        <a:bodyPr/>
        <a:lstStyle/>
        <a:p>
          <a:endParaRPr lang="en-US"/>
        </a:p>
      </dgm:t>
    </dgm:pt>
    <dgm:pt modelId="{6DAEA37D-B45D-BA47-B9BE-9FC00FD5D892}" type="sibTrans" cxnId="{6B2A72EF-73FD-7A4F-BB9C-5C5B9CB681BF}">
      <dgm:prSet/>
      <dgm:spPr/>
      <dgm:t>
        <a:bodyPr/>
        <a:lstStyle/>
        <a:p>
          <a:endParaRPr lang="en-US"/>
        </a:p>
      </dgm:t>
    </dgm:pt>
    <dgm:pt modelId="{FC14257A-B6D9-D04F-BCDF-219C27BE694D}" type="pres">
      <dgm:prSet presAssocID="{F7444E8A-A311-6145-9B09-A1A2015BF102}" presName="outerComposite" presStyleCnt="0">
        <dgm:presLayoutVars>
          <dgm:chMax val="2"/>
          <dgm:animLvl val="lvl"/>
          <dgm:resizeHandles val="exact"/>
        </dgm:presLayoutVars>
      </dgm:prSet>
      <dgm:spPr/>
    </dgm:pt>
    <dgm:pt modelId="{FB8AF6ED-43E5-A648-B884-7ED06D4BF0A8}" type="pres">
      <dgm:prSet presAssocID="{F7444E8A-A311-6145-9B09-A1A2015BF102}" presName="dummyMaxCanvas" presStyleCnt="0"/>
      <dgm:spPr/>
    </dgm:pt>
    <dgm:pt modelId="{138B02C5-B23E-7F4E-91FD-8935AD0C0D16}" type="pres">
      <dgm:prSet presAssocID="{F7444E8A-A311-6145-9B09-A1A2015BF102}" presName="parentComposite" presStyleCnt="0"/>
      <dgm:spPr/>
    </dgm:pt>
    <dgm:pt modelId="{2D6DA583-3464-544F-BB1D-AA3419D83A60}" type="pres">
      <dgm:prSet presAssocID="{F7444E8A-A311-6145-9B09-A1A2015BF102}" presName="parent1" presStyleLbl="alignAccFollowNode1" presStyleIdx="0" presStyleCnt="4">
        <dgm:presLayoutVars>
          <dgm:chMax val="4"/>
        </dgm:presLayoutVars>
      </dgm:prSet>
      <dgm:spPr/>
    </dgm:pt>
    <dgm:pt modelId="{8AC4786F-C01F-3B4C-BCAA-0E4ABC7C94C5}" type="pres">
      <dgm:prSet presAssocID="{F7444E8A-A311-6145-9B09-A1A2015BF102}" presName="parent2" presStyleLbl="alignAccFollowNode1" presStyleIdx="1" presStyleCnt="4">
        <dgm:presLayoutVars>
          <dgm:chMax val="4"/>
        </dgm:presLayoutVars>
      </dgm:prSet>
      <dgm:spPr/>
    </dgm:pt>
    <dgm:pt modelId="{6F5D0EBE-C2E7-EC44-8B1B-DD67EDBAF648}" type="pres">
      <dgm:prSet presAssocID="{F7444E8A-A311-6145-9B09-A1A2015BF102}" presName="childrenComposite" presStyleCnt="0"/>
      <dgm:spPr/>
    </dgm:pt>
    <dgm:pt modelId="{F2D07ED3-62BA-7D46-9592-835D3905974B}" type="pres">
      <dgm:prSet presAssocID="{F7444E8A-A311-6145-9B09-A1A2015BF102}" presName="dummyMaxCanvas_ChildArea" presStyleCnt="0"/>
      <dgm:spPr/>
    </dgm:pt>
    <dgm:pt modelId="{07A98BC0-CD57-674E-A2F5-99589186466F}" type="pres">
      <dgm:prSet presAssocID="{F7444E8A-A311-6145-9B09-A1A2015BF102}" presName="fulcrum" presStyleLbl="alignAccFollowNode1" presStyleIdx="2" presStyleCnt="4"/>
      <dgm:spPr/>
    </dgm:pt>
    <dgm:pt modelId="{45018D0F-7E3A-0842-B9DD-50DD380E6D12}" type="pres">
      <dgm:prSet presAssocID="{F7444E8A-A311-6145-9B09-A1A2015BF102}" presName="balance_23" presStyleLbl="alignAccFollowNode1" presStyleIdx="3" presStyleCnt="4">
        <dgm:presLayoutVars>
          <dgm:bulletEnabled val="1"/>
        </dgm:presLayoutVars>
      </dgm:prSet>
      <dgm:spPr/>
    </dgm:pt>
    <dgm:pt modelId="{FB35A373-544A-A448-A324-ACC1E0858FF0}" type="pres">
      <dgm:prSet presAssocID="{F7444E8A-A311-6145-9B09-A1A2015BF102}" presName="right_23_1" presStyleLbl="node1" presStyleIdx="0" presStyleCnt="5">
        <dgm:presLayoutVars>
          <dgm:bulletEnabled val="1"/>
        </dgm:presLayoutVars>
      </dgm:prSet>
      <dgm:spPr/>
    </dgm:pt>
    <dgm:pt modelId="{6D6D38B6-B89B-4E46-85B3-22B684D8DC04}" type="pres">
      <dgm:prSet presAssocID="{F7444E8A-A311-6145-9B09-A1A2015BF102}" presName="right_23_2" presStyleLbl="node1" presStyleIdx="1" presStyleCnt="5">
        <dgm:presLayoutVars>
          <dgm:bulletEnabled val="1"/>
        </dgm:presLayoutVars>
      </dgm:prSet>
      <dgm:spPr/>
    </dgm:pt>
    <dgm:pt modelId="{AD9193E1-4FAA-2D40-ABB5-C9B0DC02FB1A}" type="pres">
      <dgm:prSet presAssocID="{F7444E8A-A311-6145-9B09-A1A2015BF102}" presName="right_23_3" presStyleLbl="node1" presStyleIdx="2" presStyleCnt="5">
        <dgm:presLayoutVars>
          <dgm:bulletEnabled val="1"/>
        </dgm:presLayoutVars>
      </dgm:prSet>
      <dgm:spPr/>
    </dgm:pt>
    <dgm:pt modelId="{A036FF8F-D031-324A-8A42-2D62F5CDF793}" type="pres">
      <dgm:prSet presAssocID="{F7444E8A-A311-6145-9B09-A1A2015BF102}" presName="left_23_1" presStyleLbl="node1" presStyleIdx="3" presStyleCnt="5">
        <dgm:presLayoutVars>
          <dgm:bulletEnabled val="1"/>
        </dgm:presLayoutVars>
      </dgm:prSet>
      <dgm:spPr/>
    </dgm:pt>
    <dgm:pt modelId="{7F239ADA-3462-144C-B126-CE730A85B308}" type="pres">
      <dgm:prSet presAssocID="{F7444E8A-A311-6145-9B09-A1A2015BF102}" presName="left_23_2" presStyleLbl="node1" presStyleIdx="4" presStyleCnt="5">
        <dgm:presLayoutVars>
          <dgm:bulletEnabled val="1"/>
        </dgm:presLayoutVars>
      </dgm:prSet>
      <dgm:spPr/>
    </dgm:pt>
  </dgm:ptLst>
  <dgm:cxnLst>
    <dgm:cxn modelId="{9110BE14-D42A-064A-B4FF-5244FE45973D}" type="presOf" srcId="{1A752080-9D46-324E-9CE7-41910ED5BE21}" destId="{A036FF8F-D031-324A-8A42-2D62F5CDF793}" srcOrd="0" destOrd="0" presId="urn:microsoft.com/office/officeart/2005/8/layout/balance1"/>
    <dgm:cxn modelId="{438EC618-9272-4C45-AD0D-86C8BDC0B1A1}" type="presOf" srcId="{D7CF0EC8-0BB4-A547-B844-068AD8DBC883}" destId="{2D6DA583-3464-544F-BB1D-AA3419D83A60}" srcOrd="0" destOrd="0" presId="urn:microsoft.com/office/officeart/2005/8/layout/balance1"/>
    <dgm:cxn modelId="{69478B22-5643-2D49-A240-45D1DC534E6F}" srcId="{D7CF0EC8-0BB4-A547-B844-068AD8DBC883}" destId="{1465C3C2-FCAC-6248-AA07-5B962EE49F50}" srcOrd="1" destOrd="0" parTransId="{E469D41C-0606-3348-9F1C-DBFF0A66546E}" sibTransId="{AF2CCEB0-BE1A-D743-ABAF-CE4CCEF34FB9}"/>
    <dgm:cxn modelId="{22BB1525-7EC4-D04A-B0B7-436435491633}" type="presOf" srcId="{73D1F6FE-067B-874C-AFB2-6E8FF7F18406}" destId="{FB35A373-544A-A448-A324-ACC1E0858FF0}" srcOrd="0" destOrd="0" presId="urn:microsoft.com/office/officeart/2005/8/layout/balance1"/>
    <dgm:cxn modelId="{2529272A-7DCF-CC48-A472-898E60F0484A}" type="presOf" srcId="{F7444E8A-A311-6145-9B09-A1A2015BF102}" destId="{FC14257A-B6D9-D04F-BCDF-219C27BE694D}" srcOrd="0" destOrd="0" presId="urn:microsoft.com/office/officeart/2005/8/layout/balance1"/>
    <dgm:cxn modelId="{54346356-1A61-894B-B0EC-023C984743E7}" type="presOf" srcId="{22EEF9BA-5DCA-7540-9672-2EA7D0428E30}" destId="{AD9193E1-4FAA-2D40-ABB5-C9B0DC02FB1A}" srcOrd="0" destOrd="0" presId="urn:microsoft.com/office/officeart/2005/8/layout/balance1"/>
    <dgm:cxn modelId="{EBB37F63-7EA9-A542-B4AE-ECE430E5DC19}" srcId="{F7444E8A-A311-6145-9B09-A1A2015BF102}" destId="{B935DBFF-FD3C-6F4F-9CC6-760158626584}" srcOrd="1" destOrd="0" parTransId="{5076AE8C-801E-C048-B7D7-8F1A73E8D9D1}" sibTransId="{A9CB3E1B-88B6-894D-9296-E181AC7CB536}"/>
    <dgm:cxn modelId="{0FD4A869-558F-7048-BBAD-B6BEB827F72F}" type="presOf" srcId="{B935DBFF-FD3C-6F4F-9CC6-760158626584}" destId="{8AC4786F-C01F-3B4C-BCAA-0E4ABC7C94C5}" srcOrd="0" destOrd="0" presId="urn:microsoft.com/office/officeart/2005/8/layout/balance1"/>
    <dgm:cxn modelId="{A95F737B-09E9-A644-9989-693558E079AC}" srcId="{D7CF0EC8-0BB4-A547-B844-068AD8DBC883}" destId="{1A752080-9D46-324E-9CE7-41910ED5BE21}" srcOrd="0" destOrd="0" parTransId="{6455520C-279A-0545-AA67-B0FA8F00BA56}" sibTransId="{F6C46F54-8ECE-154E-804C-6061920F26C9}"/>
    <dgm:cxn modelId="{D186237C-4740-5D46-82D2-F67F72061C17}" srcId="{B935DBFF-FD3C-6F4F-9CC6-760158626584}" destId="{942290C3-E806-5448-8D47-84717F24E496}" srcOrd="1" destOrd="0" parTransId="{1D72B066-1A89-C846-B753-CCD9084153CB}" sibTransId="{0B495EEA-167C-8B4C-90B2-C51D10A6D45A}"/>
    <dgm:cxn modelId="{FDAB1AC3-CEEA-114B-858C-5C38663841FD}" type="presOf" srcId="{1465C3C2-FCAC-6248-AA07-5B962EE49F50}" destId="{7F239ADA-3462-144C-B126-CE730A85B308}" srcOrd="0" destOrd="0" presId="urn:microsoft.com/office/officeart/2005/8/layout/balance1"/>
    <dgm:cxn modelId="{F11563ED-FB5D-7B4A-AFF9-B9D3389473E2}" type="presOf" srcId="{942290C3-E806-5448-8D47-84717F24E496}" destId="{6D6D38B6-B89B-4E46-85B3-22B684D8DC04}" srcOrd="0" destOrd="0" presId="urn:microsoft.com/office/officeart/2005/8/layout/balance1"/>
    <dgm:cxn modelId="{6B2A72EF-73FD-7A4F-BB9C-5C5B9CB681BF}" srcId="{B935DBFF-FD3C-6F4F-9CC6-760158626584}" destId="{22EEF9BA-5DCA-7540-9672-2EA7D0428E30}" srcOrd="2" destOrd="0" parTransId="{3AAAAAD0-6A24-7543-89CD-F3FF3D8AD680}" sibTransId="{6DAEA37D-B45D-BA47-B9BE-9FC00FD5D892}"/>
    <dgm:cxn modelId="{257B01F2-4658-C949-9398-F8321CD1C423}" srcId="{B935DBFF-FD3C-6F4F-9CC6-760158626584}" destId="{73D1F6FE-067B-874C-AFB2-6E8FF7F18406}" srcOrd="0" destOrd="0" parTransId="{DFD88A77-8AA5-C241-89FD-C74E145209EA}" sibTransId="{A80ADA5B-3C6C-794D-925E-38EE802CD4C2}"/>
    <dgm:cxn modelId="{824011F7-10D5-1140-BD05-1FA255F0AF8B}" srcId="{F7444E8A-A311-6145-9B09-A1A2015BF102}" destId="{D7CF0EC8-0BB4-A547-B844-068AD8DBC883}" srcOrd="0" destOrd="0" parTransId="{444828D0-E3CB-F04B-9185-F2A2DBC49D2D}" sibTransId="{677915AD-C26F-0A4C-A6B4-DB28A0F11D03}"/>
    <dgm:cxn modelId="{1EF760C4-CEB7-A246-9970-FD26AC35F35C}" type="presParOf" srcId="{FC14257A-B6D9-D04F-BCDF-219C27BE694D}" destId="{FB8AF6ED-43E5-A648-B884-7ED06D4BF0A8}" srcOrd="0" destOrd="0" presId="urn:microsoft.com/office/officeart/2005/8/layout/balance1"/>
    <dgm:cxn modelId="{BE63F713-C8E9-A64D-BDF5-134449825266}" type="presParOf" srcId="{FC14257A-B6D9-D04F-BCDF-219C27BE694D}" destId="{138B02C5-B23E-7F4E-91FD-8935AD0C0D16}" srcOrd="1" destOrd="0" presId="urn:microsoft.com/office/officeart/2005/8/layout/balance1"/>
    <dgm:cxn modelId="{F7A7404C-C9CB-DC48-A83D-DE992E96680E}" type="presParOf" srcId="{138B02C5-B23E-7F4E-91FD-8935AD0C0D16}" destId="{2D6DA583-3464-544F-BB1D-AA3419D83A60}" srcOrd="0" destOrd="0" presId="urn:microsoft.com/office/officeart/2005/8/layout/balance1"/>
    <dgm:cxn modelId="{43F23A19-2F9B-9C44-B860-EC8283A5D1C7}" type="presParOf" srcId="{138B02C5-B23E-7F4E-91FD-8935AD0C0D16}" destId="{8AC4786F-C01F-3B4C-BCAA-0E4ABC7C94C5}" srcOrd="1" destOrd="0" presId="urn:microsoft.com/office/officeart/2005/8/layout/balance1"/>
    <dgm:cxn modelId="{66A4AAEF-8B5C-114D-8F33-41670E4C4A27}" type="presParOf" srcId="{FC14257A-B6D9-D04F-BCDF-219C27BE694D}" destId="{6F5D0EBE-C2E7-EC44-8B1B-DD67EDBAF648}" srcOrd="2" destOrd="0" presId="urn:microsoft.com/office/officeart/2005/8/layout/balance1"/>
    <dgm:cxn modelId="{74EF30A6-DFD6-9D4A-91B0-AD8C6A378F27}" type="presParOf" srcId="{6F5D0EBE-C2E7-EC44-8B1B-DD67EDBAF648}" destId="{F2D07ED3-62BA-7D46-9592-835D3905974B}" srcOrd="0" destOrd="0" presId="urn:microsoft.com/office/officeart/2005/8/layout/balance1"/>
    <dgm:cxn modelId="{81E8E8BE-4422-3B47-83D7-CF8617DFE24A}" type="presParOf" srcId="{6F5D0EBE-C2E7-EC44-8B1B-DD67EDBAF648}" destId="{07A98BC0-CD57-674E-A2F5-99589186466F}" srcOrd="1" destOrd="0" presId="urn:microsoft.com/office/officeart/2005/8/layout/balance1"/>
    <dgm:cxn modelId="{4F43D54D-B17C-7749-A449-7A09A5E43E16}" type="presParOf" srcId="{6F5D0EBE-C2E7-EC44-8B1B-DD67EDBAF648}" destId="{45018D0F-7E3A-0842-B9DD-50DD380E6D12}" srcOrd="2" destOrd="0" presId="urn:microsoft.com/office/officeart/2005/8/layout/balance1"/>
    <dgm:cxn modelId="{FF84EC60-085E-9B43-A659-B24275F26C42}" type="presParOf" srcId="{6F5D0EBE-C2E7-EC44-8B1B-DD67EDBAF648}" destId="{FB35A373-544A-A448-A324-ACC1E0858FF0}" srcOrd="3" destOrd="0" presId="urn:microsoft.com/office/officeart/2005/8/layout/balance1"/>
    <dgm:cxn modelId="{9D487639-6817-304A-BE58-51661938F2CB}" type="presParOf" srcId="{6F5D0EBE-C2E7-EC44-8B1B-DD67EDBAF648}" destId="{6D6D38B6-B89B-4E46-85B3-22B684D8DC04}" srcOrd="4" destOrd="0" presId="urn:microsoft.com/office/officeart/2005/8/layout/balance1"/>
    <dgm:cxn modelId="{ADBE189F-4915-974B-BCB9-11470DACA3D4}" type="presParOf" srcId="{6F5D0EBE-C2E7-EC44-8B1B-DD67EDBAF648}" destId="{AD9193E1-4FAA-2D40-ABB5-C9B0DC02FB1A}" srcOrd="5" destOrd="0" presId="urn:microsoft.com/office/officeart/2005/8/layout/balance1"/>
    <dgm:cxn modelId="{57ED02C7-57C9-DD41-B42A-5D9EC450E118}" type="presParOf" srcId="{6F5D0EBE-C2E7-EC44-8B1B-DD67EDBAF648}" destId="{A036FF8F-D031-324A-8A42-2D62F5CDF793}" srcOrd="6" destOrd="0" presId="urn:microsoft.com/office/officeart/2005/8/layout/balance1"/>
    <dgm:cxn modelId="{16DE6FBB-4A30-1243-8D25-33EE2CF649DF}" type="presParOf" srcId="{6F5D0EBE-C2E7-EC44-8B1B-DD67EDBAF648}" destId="{7F239ADA-3462-144C-B126-CE730A85B308}" srcOrd="7"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a:t>Impact of heterogeneity on predictive metrics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3"/>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4"/>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6"/>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Pooled testing in non-IID settings: effective parameters, effect on PPA and tests per sample</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B5DAF4-71BC-EB43-B55F-AE56D44EAA87}" type="doc">
      <dgm:prSet loTypeId="urn:microsoft.com/office/officeart/2005/8/layout/equation1" loCatId="" qsTypeId="urn:microsoft.com/office/officeart/2005/8/quickstyle/simple1" qsCatId="simple" csTypeId="urn:microsoft.com/office/officeart/2005/8/colors/accent1_2" csCatId="accent1" phldr="1"/>
      <dgm:spPr/>
    </dgm:pt>
    <dgm:pt modelId="{90E272D2-D1C1-134B-9C11-7F17089E16C9}">
      <dgm:prSet phldrT="[Text]"/>
      <dgm:spPr/>
      <dgm:t>
        <a:bodyPr/>
        <a:lstStyle/>
        <a:p>
          <a:r>
            <a:rPr lang="en-US" dirty="0"/>
            <a:t>Specimen </a:t>
          </a:r>
          <a:r>
            <a:rPr lang="en-US" i="1" dirty="0" err="1"/>
            <a:t>i</a:t>
          </a:r>
          <a:r>
            <a:rPr lang="en-US" i="1" dirty="0"/>
            <a:t> </a:t>
          </a:r>
          <a:r>
            <a:rPr lang="en-US" i="0" dirty="0"/>
            <a:t>infected</a:t>
          </a:r>
          <a:endParaRPr lang="en-US" dirty="0"/>
        </a:p>
      </dgm:t>
    </dgm:pt>
    <dgm:pt modelId="{0D6BF271-C08F-734C-9393-7AC3A992B5A3}" type="parTrans" cxnId="{75C1DB79-35D4-B942-8038-013CC52A1665}">
      <dgm:prSet/>
      <dgm:spPr/>
      <dgm:t>
        <a:bodyPr/>
        <a:lstStyle/>
        <a:p>
          <a:endParaRPr lang="en-US"/>
        </a:p>
      </dgm:t>
    </dgm:pt>
    <dgm:pt modelId="{4B8EC2E9-2D90-F341-BA3E-C21897B95858}" type="sibTrans" cxnId="{75C1DB79-35D4-B942-8038-013CC52A1665}">
      <dgm:prSet/>
      <dgm:spPr/>
      <dgm:t>
        <a:bodyPr/>
        <a:lstStyle/>
        <a:p>
          <a:endParaRPr lang="en-US"/>
        </a:p>
      </dgm:t>
    </dgm:pt>
    <mc:AlternateContent xmlns:mc="http://schemas.openxmlformats.org/markup-compatibility/2006" xmlns:a14="http://schemas.microsoft.com/office/drawing/2010/main">
      <mc:Choice Requires="a14">
        <dgm:pt modelId="{5D305DD2-86C6-204F-A689-223443912A56}">
          <dgm:prSet phldrT="[Text]"/>
          <dgm:spPr/>
          <dgm:t>
            <a:bodyPr/>
            <a:lstStyle/>
            <a:p>
              <a:r>
                <a:rPr lang="en-US" dirty="0"/>
                <a:t>Community transmission probability (prevalence)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dgm:t>
        </dgm:pt>
      </mc:Choice>
      <mc:Fallback xmlns="">
        <dgm:pt modelId="{5D305DD2-86C6-204F-A689-223443912A56}">
          <dgm:prSet phldrT="[Text]"/>
          <dgm:spPr/>
          <dgm:t>
            <a:bodyPr/>
            <a:lstStyle/>
            <a:p>
              <a:r>
                <a:rPr lang="en-US" dirty="0"/>
                <a:t>Community transmission probability (prevalence) </a:t>
              </a:r>
              <a:r>
                <a:rPr lang="en-US" i="0">
                  <a:latin typeface="Cambria Math" panose="02040503050406030204" pitchFamily="18" charset="0"/>
                  <a:ea typeface="Cambria Math" panose="02040503050406030204" pitchFamily="18" charset="0"/>
                </a:rPr>
                <a:t>𝜋</a:t>
              </a:r>
              <a:endParaRPr lang="en-US" dirty="0"/>
            </a:p>
          </dgm:t>
        </dgm:pt>
      </mc:Fallback>
    </mc:AlternateContent>
    <dgm:pt modelId="{29E43DEE-48A0-5E48-8D2B-84D0EC5FC180}" type="parTrans" cxnId="{CA519D90-A60C-C243-A2FE-4E77F7D1BC03}">
      <dgm:prSet/>
      <dgm:spPr/>
      <dgm:t>
        <a:bodyPr/>
        <a:lstStyle/>
        <a:p>
          <a:endParaRPr lang="en-US"/>
        </a:p>
      </dgm:t>
    </dgm:pt>
    <dgm:pt modelId="{6ACE48B9-0316-EA4A-AB61-58DCF58F8067}" type="sibTrans" cxnId="{CA519D90-A60C-C243-A2FE-4E77F7D1BC03}">
      <dgm:prSet/>
      <dgm:spPr/>
      <dgm:t>
        <a:bodyPr/>
        <a:lstStyle/>
        <a:p>
          <a:endParaRPr lang="en-US"/>
        </a:p>
      </dgm:t>
    </dgm:pt>
    <mc:AlternateContent xmlns:mc="http://schemas.openxmlformats.org/markup-compatibility/2006" xmlns:a14="http://schemas.microsoft.com/office/drawing/2010/main">
      <mc:Choice Requires="a14">
        <dgm:pt modelId="{AF822FF1-4890-794D-AF44-6BEF54FD24D1}">
          <dgm:prSet phldrT="[Text]"/>
          <dgm:spPr/>
          <dgm:t>
            <a:bodyPr/>
            <a:lstStyle/>
            <a:p>
              <a:r>
                <a:rPr lang="en-US" dirty="0"/>
                <a:t>Network transmission probability </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dgm:t>
        </dgm:pt>
      </mc:Choice>
      <mc:Fallback xmlns="">
        <dgm:pt modelId="{AF822FF1-4890-794D-AF44-6BEF54FD24D1}">
          <dgm:prSet phldrT="[Text]"/>
          <dgm:spPr/>
          <dgm:t>
            <a:bodyPr/>
            <a:lstStyle/>
            <a:p>
              <a:r>
                <a:rPr lang="en-US" dirty="0"/>
                <a:t>Network transmission probability </a:t>
              </a:r>
            </a:p>
            <a:p>
              <a:r>
                <a:rPr lang="en-US" i="0">
                  <a:latin typeface="Cambria Math" panose="02040503050406030204" pitchFamily="18" charset="0"/>
                  <a:ea typeface="Cambria Math" panose="02040503050406030204" pitchFamily="18" charset="0"/>
                </a:rPr>
                <a:t>𝜏</a:t>
              </a:r>
              <a:endParaRPr lang="en-US" dirty="0"/>
            </a:p>
          </dgm:t>
        </dgm:pt>
      </mc:Fallback>
    </mc:AlternateContent>
    <dgm:pt modelId="{F0317D5B-BD1B-C74E-A6A7-82663AA5D432}" type="parTrans" cxnId="{BD652201-52A2-6746-AFC2-645560557F1D}">
      <dgm:prSet/>
      <dgm:spPr/>
      <dgm:t>
        <a:bodyPr/>
        <a:lstStyle/>
        <a:p>
          <a:endParaRPr lang="en-US"/>
        </a:p>
      </dgm:t>
    </dgm:pt>
    <dgm:pt modelId="{EBFDB9B6-42E3-1E41-80ED-47E07FD1E69A}" type="sibTrans" cxnId="{BD652201-52A2-6746-AFC2-645560557F1D}">
      <dgm:prSet/>
      <dgm:spPr/>
      <dgm:t>
        <a:bodyPr/>
        <a:lstStyle/>
        <a:p>
          <a:endParaRPr lang="en-US"/>
        </a:p>
      </dgm:t>
    </dgm:pt>
    <dgm:pt modelId="{2D43221A-15A9-A24B-A3FE-B8299387A102}" type="pres">
      <dgm:prSet presAssocID="{0FB5DAF4-71BC-EB43-B55F-AE56D44EAA87}" presName="linearFlow" presStyleCnt="0">
        <dgm:presLayoutVars>
          <dgm:dir/>
          <dgm:resizeHandles val="exact"/>
        </dgm:presLayoutVars>
      </dgm:prSet>
      <dgm:spPr/>
    </dgm:pt>
    <dgm:pt modelId="{107ADCBC-7B22-F24E-8422-FD8338088CCC}" type="pres">
      <dgm:prSet presAssocID="{90E272D2-D1C1-134B-9C11-7F17089E16C9}" presName="node" presStyleLbl="node1" presStyleIdx="0" presStyleCnt="3">
        <dgm:presLayoutVars>
          <dgm:bulletEnabled val="1"/>
        </dgm:presLayoutVars>
      </dgm:prSet>
      <dgm:spPr/>
    </dgm:pt>
    <dgm:pt modelId="{B31D8143-7EC5-0B42-879C-9F65415E240B}" type="pres">
      <dgm:prSet presAssocID="{4B8EC2E9-2D90-F341-BA3E-C21897B95858}" presName="spacerL" presStyleCnt="0"/>
      <dgm:spPr/>
    </dgm:pt>
    <dgm:pt modelId="{AC1758B2-0D86-164E-B444-61D66FDC57B4}" type="pres">
      <dgm:prSet presAssocID="{4B8EC2E9-2D90-F341-BA3E-C21897B95858}" presName="sibTrans" presStyleLbl="sibTrans2D1" presStyleIdx="0" presStyleCnt="2" custLinFactX="258047" custLinFactNeighborX="300000" custLinFactNeighborY="-8819"/>
      <dgm:spPr/>
    </dgm:pt>
    <dgm:pt modelId="{A61DFBEE-1BC4-854E-9F7A-51F6CE200C5A}" type="pres">
      <dgm:prSet presAssocID="{4B8EC2E9-2D90-F341-BA3E-C21897B95858}" presName="spacerR" presStyleCnt="0"/>
      <dgm:spPr/>
    </dgm:pt>
    <dgm:pt modelId="{22625602-E46B-3544-A654-2A7CF60BE5B8}" type="pres">
      <dgm:prSet presAssocID="{5D305DD2-86C6-204F-A689-223443912A56}" presName="node" presStyleLbl="node1" presStyleIdx="1" presStyleCnt="3">
        <dgm:presLayoutVars>
          <dgm:bulletEnabled val="1"/>
        </dgm:presLayoutVars>
      </dgm:prSet>
      <dgm:spPr/>
    </dgm:pt>
    <dgm:pt modelId="{0F803BDC-F317-8A40-B1A2-6BED308BB17D}" type="pres">
      <dgm:prSet presAssocID="{6ACE48B9-0316-EA4A-AB61-58DCF58F8067}" presName="spacerL" presStyleCnt="0"/>
      <dgm:spPr/>
    </dgm:pt>
    <dgm:pt modelId="{65BD021F-4AA9-5E47-AE45-02767C4EC518}" type="pres">
      <dgm:prSet presAssocID="{6ACE48B9-0316-EA4A-AB61-58DCF58F8067}" presName="sibTrans" presStyleLbl="sibTrans2D1" presStyleIdx="1" presStyleCnt="2" custLinFactX="-266396" custLinFactNeighborX="-300000" custLinFactNeighborY="-8819"/>
      <dgm:spPr/>
    </dgm:pt>
    <dgm:pt modelId="{296335FD-0B62-0B46-A480-A736D5F2E399}" type="pres">
      <dgm:prSet presAssocID="{6ACE48B9-0316-EA4A-AB61-58DCF58F8067}" presName="spacerR" presStyleCnt="0"/>
      <dgm:spPr/>
    </dgm:pt>
    <dgm:pt modelId="{65CED8A5-79F0-774C-8177-B1F5CD0730CD}" type="pres">
      <dgm:prSet presAssocID="{AF822FF1-4890-794D-AF44-6BEF54FD24D1}" presName="node" presStyleLbl="node1" presStyleIdx="2" presStyleCnt="3">
        <dgm:presLayoutVars>
          <dgm:bulletEnabled val="1"/>
        </dgm:presLayoutVars>
      </dgm:prSet>
      <dgm:spPr/>
    </dgm:pt>
  </dgm:ptLst>
  <dgm:cxnLst>
    <dgm:cxn modelId="{BD652201-52A2-6746-AFC2-645560557F1D}" srcId="{0FB5DAF4-71BC-EB43-B55F-AE56D44EAA87}" destId="{AF822FF1-4890-794D-AF44-6BEF54FD24D1}" srcOrd="2" destOrd="0" parTransId="{F0317D5B-BD1B-C74E-A6A7-82663AA5D432}" sibTransId="{EBFDB9B6-42E3-1E41-80ED-47E07FD1E69A}"/>
    <dgm:cxn modelId="{D3E56B19-24E6-5147-9F35-D28A28F7278F}" type="presOf" srcId="{0FB5DAF4-71BC-EB43-B55F-AE56D44EAA87}" destId="{2D43221A-15A9-A24B-A3FE-B8299387A102}" srcOrd="0" destOrd="0" presId="urn:microsoft.com/office/officeart/2005/8/layout/equation1"/>
    <dgm:cxn modelId="{B8308C58-8A49-3A4E-A538-3F5DAD811C70}" type="presOf" srcId="{AF822FF1-4890-794D-AF44-6BEF54FD24D1}" destId="{65CED8A5-79F0-774C-8177-B1F5CD0730CD}" srcOrd="0" destOrd="0" presId="urn:microsoft.com/office/officeart/2005/8/layout/equation1"/>
    <dgm:cxn modelId="{75C1DB79-35D4-B942-8038-013CC52A1665}" srcId="{0FB5DAF4-71BC-EB43-B55F-AE56D44EAA87}" destId="{90E272D2-D1C1-134B-9C11-7F17089E16C9}" srcOrd="0" destOrd="0" parTransId="{0D6BF271-C08F-734C-9393-7AC3A992B5A3}" sibTransId="{4B8EC2E9-2D90-F341-BA3E-C21897B95858}"/>
    <dgm:cxn modelId="{CA519D90-A60C-C243-A2FE-4E77F7D1BC03}" srcId="{0FB5DAF4-71BC-EB43-B55F-AE56D44EAA87}" destId="{5D305DD2-86C6-204F-A689-223443912A56}" srcOrd="1" destOrd="0" parTransId="{29E43DEE-48A0-5E48-8D2B-84D0EC5FC180}" sibTransId="{6ACE48B9-0316-EA4A-AB61-58DCF58F8067}"/>
    <dgm:cxn modelId="{68236D94-1088-A34E-9CE0-74D6ED21C121}" type="presOf" srcId="{4B8EC2E9-2D90-F341-BA3E-C21897B95858}" destId="{AC1758B2-0D86-164E-B444-61D66FDC57B4}" srcOrd="0" destOrd="0" presId="urn:microsoft.com/office/officeart/2005/8/layout/equation1"/>
    <dgm:cxn modelId="{7DCB569B-2C3B-1F4A-A583-924529BC683E}" type="presOf" srcId="{5D305DD2-86C6-204F-A689-223443912A56}" destId="{22625602-E46B-3544-A654-2A7CF60BE5B8}" srcOrd="0" destOrd="0" presId="urn:microsoft.com/office/officeart/2005/8/layout/equation1"/>
    <dgm:cxn modelId="{59F2ACB7-D94A-9543-BC29-4F54CC55C62D}" type="presOf" srcId="{90E272D2-D1C1-134B-9C11-7F17089E16C9}" destId="{107ADCBC-7B22-F24E-8422-FD8338088CCC}" srcOrd="0" destOrd="0" presId="urn:microsoft.com/office/officeart/2005/8/layout/equation1"/>
    <dgm:cxn modelId="{C09F4FEB-683B-704B-9D2E-4A7AACAD9866}" type="presOf" srcId="{6ACE48B9-0316-EA4A-AB61-58DCF58F8067}" destId="{65BD021F-4AA9-5E47-AE45-02767C4EC518}" srcOrd="0" destOrd="0" presId="urn:microsoft.com/office/officeart/2005/8/layout/equation1"/>
    <dgm:cxn modelId="{B6D1A3BB-FE88-124D-86AF-D096400258FB}" type="presParOf" srcId="{2D43221A-15A9-A24B-A3FE-B8299387A102}" destId="{107ADCBC-7B22-F24E-8422-FD8338088CCC}" srcOrd="0" destOrd="0" presId="urn:microsoft.com/office/officeart/2005/8/layout/equation1"/>
    <dgm:cxn modelId="{8E7734C0-CC27-B940-AB43-015492032431}" type="presParOf" srcId="{2D43221A-15A9-A24B-A3FE-B8299387A102}" destId="{B31D8143-7EC5-0B42-879C-9F65415E240B}" srcOrd="1" destOrd="0" presId="urn:microsoft.com/office/officeart/2005/8/layout/equation1"/>
    <dgm:cxn modelId="{C85EEA86-0E14-8A49-ABB7-7629EBFFBBF8}" type="presParOf" srcId="{2D43221A-15A9-A24B-A3FE-B8299387A102}" destId="{AC1758B2-0D86-164E-B444-61D66FDC57B4}" srcOrd="2" destOrd="0" presId="urn:microsoft.com/office/officeart/2005/8/layout/equation1"/>
    <dgm:cxn modelId="{CC9BE344-6931-7344-99AC-63AD9FD69F5E}" type="presParOf" srcId="{2D43221A-15A9-A24B-A3FE-B8299387A102}" destId="{A61DFBEE-1BC4-854E-9F7A-51F6CE200C5A}" srcOrd="3" destOrd="0" presId="urn:microsoft.com/office/officeart/2005/8/layout/equation1"/>
    <dgm:cxn modelId="{B65A5683-FD84-2F44-9546-8032FE220B32}" type="presParOf" srcId="{2D43221A-15A9-A24B-A3FE-B8299387A102}" destId="{22625602-E46B-3544-A654-2A7CF60BE5B8}" srcOrd="4" destOrd="0" presId="urn:microsoft.com/office/officeart/2005/8/layout/equation1"/>
    <dgm:cxn modelId="{6131AC27-7B02-BF45-8C20-1C5F4C2C9237}" type="presParOf" srcId="{2D43221A-15A9-A24B-A3FE-B8299387A102}" destId="{0F803BDC-F317-8A40-B1A2-6BED308BB17D}" srcOrd="5" destOrd="0" presId="urn:microsoft.com/office/officeart/2005/8/layout/equation1"/>
    <dgm:cxn modelId="{10D3A188-79A7-964A-8FAE-21C5BA86674D}" type="presParOf" srcId="{2D43221A-15A9-A24B-A3FE-B8299387A102}" destId="{65BD021F-4AA9-5E47-AE45-02767C4EC518}" srcOrd="6" destOrd="0" presId="urn:microsoft.com/office/officeart/2005/8/layout/equation1"/>
    <dgm:cxn modelId="{561FD8CF-6488-9144-AC68-29A2B2F76A23}" type="presParOf" srcId="{2D43221A-15A9-A24B-A3FE-B8299387A102}" destId="{296335FD-0B62-0B46-A480-A736D5F2E399}" srcOrd="7" destOrd="0" presId="urn:microsoft.com/office/officeart/2005/8/layout/equation1"/>
    <dgm:cxn modelId="{8B6D5DF0-E3D2-E843-A68F-7C189A5F9A29}" type="presParOf" srcId="{2D43221A-15A9-A24B-A3FE-B8299387A102}" destId="{65CED8A5-79F0-774C-8177-B1F5CD0730C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B5DAF4-71BC-EB43-B55F-AE56D44EAA87}" type="doc">
      <dgm:prSet loTypeId="urn:microsoft.com/office/officeart/2005/8/layout/equation1" loCatId="" qsTypeId="urn:microsoft.com/office/officeart/2005/8/quickstyle/simple1" qsCatId="simple" csTypeId="urn:microsoft.com/office/officeart/2005/8/colors/accent1_2" csCatId="accent1" phldr="1"/>
      <dgm:spPr/>
    </dgm:pt>
    <dgm:pt modelId="{90E272D2-D1C1-134B-9C11-7F17089E16C9}">
      <dgm:prSet phldrT="[Text]"/>
      <dgm:spPr/>
      <dgm:t>
        <a:bodyPr/>
        <a:lstStyle/>
        <a:p>
          <a:r>
            <a:rPr lang="en-US" dirty="0"/>
            <a:t>Specimen </a:t>
          </a:r>
          <a:r>
            <a:rPr lang="en-US" i="1" dirty="0" err="1"/>
            <a:t>i</a:t>
          </a:r>
          <a:r>
            <a:rPr lang="en-US" i="1" dirty="0"/>
            <a:t> </a:t>
          </a:r>
          <a:r>
            <a:rPr lang="en-US" i="0" dirty="0"/>
            <a:t>infected</a:t>
          </a:r>
          <a:endParaRPr lang="en-US" dirty="0"/>
        </a:p>
      </dgm:t>
    </dgm:pt>
    <dgm:pt modelId="{0D6BF271-C08F-734C-9393-7AC3A992B5A3}" type="parTrans" cxnId="{75C1DB79-35D4-B942-8038-013CC52A1665}">
      <dgm:prSet/>
      <dgm:spPr/>
      <dgm:t>
        <a:bodyPr/>
        <a:lstStyle/>
        <a:p>
          <a:endParaRPr lang="en-US"/>
        </a:p>
      </dgm:t>
    </dgm:pt>
    <dgm:pt modelId="{4B8EC2E9-2D90-F341-BA3E-C21897B95858}" type="sibTrans" cxnId="{75C1DB79-35D4-B942-8038-013CC52A1665}">
      <dgm:prSet/>
      <dgm:spPr/>
      <dgm:t>
        <a:bodyPr/>
        <a:lstStyle/>
        <a:p>
          <a:endParaRPr lang="en-US"/>
        </a:p>
      </dgm:t>
    </dgm:pt>
    <dgm:pt modelId="{5D305DD2-86C6-204F-A689-223443912A56}">
      <dgm:prSet phldrT="[Text]"/>
      <dgm:spPr>
        <a:blipFill>
          <a:blip xmlns:r="http://schemas.openxmlformats.org/officeDocument/2006/relationships" r:embed="rId1"/>
          <a:stretch>
            <a:fillRect/>
          </a:stretch>
        </a:blipFill>
      </dgm:spPr>
      <dgm:t>
        <a:bodyPr/>
        <a:lstStyle/>
        <a:p>
          <a:r>
            <a:rPr lang="en-US">
              <a:noFill/>
            </a:rPr>
            <a:t> </a:t>
          </a:r>
        </a:p>
      </dgm:t>
    </dgm:pt>
    <dgm:pt modelId="{29E43DEE-48A0-5E48-8D2B-84D0EC5FC180}" type="parTrans" cxnId="{CA519D90-A60C-C243-A2FE-4E77F7D1BC03}">
      <dgm:prSet/>
      <dgm:spPr/>
      <dgm:t>
        <a:bodyPr/>
        <a:lstStyle/>
        <a:p>
          <a:endParaRPr lang="en-US"/>
        </a:p>
      </dgm:t>
    </dgm:pt>
    <dgm:pt modelId="{6ACE48B9-0316-EA4A-AB61-58DCF58F8067}" type="sibTrans" cxnId="{CA519D90-A60C-C243-A2FE-4E77F7D1BC03}">
      <dgm:prSet/>
      <dgm:spPr/>
      <dgm:t>
        <a:bodyPr/>
        <a:lstStyle/>
        <a:p>
          <a:endParaRPr lang="en-US"/>
        </a:p>
      </dgm:t>
    </dgm:pt>
    <dgm:pt modelId="{AF822FF1-4890-794D-AF44-6BEF54FD24D1}">
      <dgm:prSet phldrT="[Text]"/>
      <dgm:spPr>
        <a:blipFill>
          <a:blip xmlns:r="http://schemas.openxmlformats.org/officeDocument/2006/relationships" r:embed="rId2"/>
          <a:stretch>
            <a:fillRect/>
          </a:stretch>
        </a:blipFill>
      </dgm:spPr>
      <dgm:t>
        <a:bodyPr/>
        <a:lstStyle/>
        <a:p>
          <a:r>
            <a:rPr lang="en-US">
              <a:noFill/>
            </a:rPr>
            <a:t> </a:t>
          </a:r>
        </a:p>
      </dgm:t>
    </dgm:pt>
    <dgm:pt modelId="{F0317D5B-BD1B-C74E-A6A7-82663AA5D432}" type="parTrans" cxnId="{BD652201-52A2-6746-AFC2-645560557F1D}">
      <dgm:prSet/>
      <dgm:spPr/>
      <dgm:t>
        <a:bodyPr/>
        <a:lstStyle/>
        <a:p>
          <a:endParaRPr lang="en-US"/>
        </a:p>
      </dgm:t>
    </dgm:pt>
    <dgm:pt modelId="{EBFDB9B6-42E3-1E41-80ED-47E07FD1E69A}" type="sibTrans" cxnId="{BD652201-52A2-6746-AFC2-645560557F1D}">
      <dgm:prSet/>
      <dgm:spPr/>
      <dgm:t>
        <a:bodyPr/>
        <a:lstStyle/>
        <a:p>
          <a:endParaRPr lang="en-US"/>
        </a:p>
      </dgm:t>
    </dgm:pt>
    <dgm:pt modelId="{2D43221A-15A9-A24B-A3FE-B8299387A102}" type="pres">
      <dgm:prSet presAssocID="{0FB5DAF4-71BC-EB43-B55F-AE56D44EAA87}" presName="linearFlow" presStyleCnt="0">
        <dgm:presLayoutVars>
          <dgm:dir/>
          <dgm:resizeHandles val="exact"/>
        </dgm:presLayoutVars>
      </dgm:prSet>
      <dgm:spPr/>
    </dgm:pt>
    <dgm:pt modelId="{107ADCBC-7B22-F24E-8422-FD8338088CCC}" type="pres">
      <dgm:prSet presAssocID="{90E272D2-D1C1-134B-9C11-7F17089E16C9}" presName="node" presStyleLbl="node1" presStyleIdx="0" presStyleCnt="3">
        <dgm:presLayoutVars>
          <dgm:bulletEnabled val="1"/>
        </dgm:presLayoutVars>
      </dgm:prSet>
      <dgm:spPr/>
    </dgm:pt>
    <dgm:pt modelId="{B31D8143-7EC5-0B42-879C-9F65415E240B}" type="pres">
      <dgm:prSet presAssocID="{4B8EC2E9-2D90-F341-BA3E-C21897B95858}" presName="spacerL" presStyleCnt="0"/>
      <dgm:spPr/>
    </dgm:pt>
    <dgm:pt modelId="{AC1758B2-0D86-164E-B444-61D66FDC57B4}" type="pres">
      <dgm:prSet presAssocID="{4B8EC2E9-2D90-F341-BA3E-C21897B95858}" presName="sibTrans" presStyleLbl="sibTrans2D1" presStyleIdx="0" presStyleCnt="2" custLinFactX="258047" custLinFactNeighborX="300000" custLinFactNeighborY="-8819"/>
      <dgm:spPr/>
    </dgm:pt>
    <dgm:pt modelId="{A61DFBEE-1BC4-854E-9F7A-51F6CE200C5A}" type="pres">
      <dgm:prSet presAssocID="{4B8EC2E9-2D90-F341-BA3E-C21897B95858}" presName="spacerR" presStyleCnt="0"/>
      <dgm:spPr/>
    </dgm:pt>
    <dgm:pt modelId="{22625602-E46B-3544-A654-2A7CF60BE5B8}" type="pres">
      <dgm:prSet presAssocID="{5D305DD2-86C6-204F-A689-223443912A56}" presName="node" presStyleLbl="node1" presStyleIdx="1" presStyleCnt="3">
        <dgm:presLayoutVars>
          <dgm:bulletEnabled val="1"/>
        </dgm:presLayoutVars>
      </dgm:prSet>
      <dgm:spPr/>
    </dgm:pt>
    <dgm:pt modelId="{0F803BDC-F317-8A40-B1A2-6BED308BB17D}" type="pres">
      <dgm:prSet presAssocID="{6ACE48B9-0316-EA4A-AB61-58DCF58F8067}" presName="spacerL" presStyleCnt="0"/>
      <dgm:spPr/>
    </dgm:pt>
    <dgm:pt modelId="{65BD021F-4AA9-5E47-AE45-02767C4EC518}" type="pres">
      <dgm:prSet presAssocID="{6ACE48B9-0316-EA4A-AB61-58DCF58F8067}" presName="sibTrans" presStyleLbl="sibTrans2D1" presStyleIdx="1" presStyleCnt="2" custLinFactX="-266396" custLinFactNeighborX="-300000" custLinFactNeighborY="-8819"/>
      <dgm:spPr/>
    </dgm:pt>
    <dgm:pt modelId="{296335FD-0B62-0B46-A480-A736D5F2E399}" type="pres">
      <dgm:prSet presAssocID="{6ACE48B9-0316-EA4A-AB61-58DCF58F8067}" presName="spacerR" presStyleCnt="0"/>
      <dgm:spPr/>
    </dgm:pt>
    <dgm:pt modelId="{65CED8A5-79F0-774C-8177-B1F5CD0730CD}" type="pres">
      <dgm:prSet presAssocID="{AF822FF1-4890-794D-AF44-6BEF54FD24D1}" presName="node" presStyleLbl="node1" presStyleIdx="2" presStyleCnt="3">
        <dgm:presLayoutVars>
          <dgm:bulletEnabled val="1"/>
        </dgm:presLayoutVars>
      </dgm:prSet>
      <dgm:spPr/>
    </dgm:pt>
  </dgm:ptLst>
  <dgm:cxnLst>
    <dgm:cxn modelId="{BD652201-52A2-6746-AFC2-645560557F1D}" srcId="{0FB5DAF4-71BC-EB43-B55F-AE56D44EAA87}" destId="{AF822FF1-4890-794D-AF44-6BEF54FD24D1}" srcOrd="2" destOrd="0" parTransId="{F0317D5B-BD1B-C74E-A6A7-82663AA5D432}" sibTransId="{EBFDB9B6-42E3-1E41-80ED-47E07FD1E69A}"/>
    <dgm:cxn modelId="{D3E56B19-24E6-5147-9F35-D28A28F7278F}" type="presOf" srcId="{0FB5DAF4-71BC-EB43-B55F-AE56D44EAA87}" destId="{2D43221A-15A9-A24B-A3FE-B8299387A102}" srcOrd="0" destOrd="0" presId="urn:microsoft.com/office/officeart/2005/8/layout/equation1"/>
    <dgm:cxn modelId="{B8308C58-8A49-3A4E-A538-3F5DAD811C70}" type="presOf" srcId="{AF822FF1-4890-794D-AF44-6BEF54FD24D1}" destId="{65CED8A5-79F0-774C-8177-B1F5CD0730CD}" srcOrd="0" destOrd="0" presId="urn:microsoft.com/office/officeart/2005/8/layout/equation1"/>
    <dgm:cxn modelId="{75C1DB79-35D4-B942-8038-013CC52A1665}" srcId="{0FB5DAF4-71BC-EB43-B55F-AE56D44EAA87}" destId="{90E272D2-D1C1-134B-9C11-7F17089E16C9}" srcOrd="0" destOrd="0" parTransId="{0D6BF271-C08F-734C-9393-7AC3A992B5A3}" sibTransId="{4B8EC2E9-2D90-F341-BA3E-C21897B95858}"/>
    <dgm:cxn modelId="{CA519D90-A60C-C243-A2FE-4E77F7D1BC03}" srcId="{0FB5DAF4-71BC-EB43-B55F-AE56D44EAA87}" destId="{5D305DD2-86C6-204F-A689-223443912A56}" srcOrd="1" destOrd="0" parTransId="{29E43DEE-48A0-5E48-8D2B-84D0EC5FC180}" sibTransId="{6ACE48B9-0316-EA4A-AB61-58DCF58F8067}"/>
    <dgm:cxn modelId="{68236D94-1088-A34E-9CE0-74D6ED21C121}" type="presOf" srcId="{4B8EC2E9-2D90-F341-BA3E-C21897B95858}" destId="{AC1758B2-0D86-164E-B444-61D66FDC57B4}" srcOrd="0" destOrd="0" presId="urn:microsoft.com/office/officeart/2005/8/layout/equation1"/>
    <dgm:cxn modelId="{7DCB569B-2C3B-1F4A-A583-924529BC683E}" type="presOf" srcId="{5D305DD2-86C6-204F-A689-223443912A56}" destId="{22625602-E46B-3544-A654-2A7CF60BE5B8}" srcOrd="0" destOrd="0" presId="urn:microsoft.com/office/officeart/2005/8/layout/equation1"/>
    <dgm:cxn modelId="{59F2ACB7-D94A-9543-BC29-4F54CC55C62D}" type="presOf" srcId="{90E272D2-D1C1-134B-9C11-7F17089E16C9}" destId="{107ADCBC-7B22-F24E-8422-FD8338088CCC}" srcOrd="0" destOrd="0" presId="urn:microsoft.com/office/officeart/2005/8/layout/equation1"/>
    <dgm:cxn modelId="{C09F4FEB-683B-704B-9D2E-4A7AACAD9866}" type="presOf" srcId="{6ACE48B9-0316-EA4A-AB61-58DCF58F8067}" destId="{65BD021F-4AA9-5E47-AE45-02767C4EC518}" srcOrd="0" destOrd="0" presId="urn:microsoft.com/office/officeart/2005/8/layout/equation1"/>
    <dgm:cxn modelId="{B6D1A3BB-FE88-124D-86AF-D096400258FB}" type="presParOf" srcId="{2D43221A-15A9-A24B-A3FE-B8299387A102}" destId="{107ADCBC-7B22-F24E-8422-FD8338088CCC}" srcOrd="0" destOrd="0" presId="urn:microsoft.com/office/officeart/2005/8/layout/equation1"/>
    <dgm:cxn modelId="{8E7734C0-CC27-B940-AB43-015492032431}" type="presParOf" srcId="{2D43221A-15A9-A24B-A3FE-B8299387A102}" destId="{B31D8143-7EC5-0B42-879C-9F65415E240B}" srcOrd="1" destOrd="0" presId="urn:microsoft.com/office/officeart/2005/8/layout/equation1"/>
    <dgm:cxn modelId="{C85EEA86-0E14-8A49-ABB7-7629EBFFBBF8}" type="presParOf" srcId="{2D43221A-15A9-A24B-A3FE-B8299387A102}" destId="{AC1758B2-0D86-164E-B444-61D66FDC57B4}" srcOrd="2" destOrd="0" presId="urn:microsoft.com/office/officeart/2005/8/layout/equation1"/>
    <dgm:cxn modelId="{CC9BE344-6931-7344-99AC-63AD9FD69F5E}" type="presParOf" srcId="{2D43221A-15A9-A24B-A3FE-B8299387A102}" destId="{A61DFBEE-1BC4-854E-9F7A-51F6CE200C5A}" srcOrd="3" destOrd="0" presId="urn:microsoft.com/office/officeart/2005/8/layout/equation1"/>
    <dgm:cxn modelId="{B65A5683-FD84-2F44-9546-8032FE220B32}" type="presParOf" srcId="{2D43221A-15A9-A24B-A3FE-B8299387A102}" destId="{22625602-E46B-3544-A654-2A7CF60BE5B8}" srcOrd="4" destOrd="0" presId="urn:microsoft.com/office/officeart/2005/8/layout/equation1"/>
    <dgm:cxn modelId="{6131AC27-7B02-BF45-8C20-1C5F4C2C9237}" type="presParOf" srcId="{2D43221A-15A9-A24B-A3FE-B8299387A102}" destId="{0F803BDC-F317-8A40-B1A2-6BED308BB17D}" srcOrd="5" destOrd="0" presId="urn:microsoft.com/office/officeart/2005/8/layout/equation1"/>
    <dgm:cxn modelId="{10D3A188-79A7-964A-8FAE-21C5BA86674D}" type="presParOf" srcId="{2D43221A-15A9-A24B-A3FE-B8299387A102}" destId="{65BD021F-4AA9-5E47-AE45-02767C4EC518}" srcOrd="6" destOrd="0" presId="urn:microsoft.com/office/officeart/2005/8/layout/equation1"/>
    <dgm:cxn modelId="{561FD8CF-6488-9144-AC68-29A2B2F76A23}" type="presParOf" srcId="{2D43221A-15A9-A24B-A3FE-B8299387A102}" destId="{296335FD-0B62-0B46-A480-A736D5F2E399}" srcOrd="7" destOrd="0" presId="urn:microsoft.com/office/officeart/2005/8/layout/equation1"/>
    <dgm:cxn modelId="{8B6D5DF0-E3D2-E843-A68F-7C189A5F9A29}" type="presParOf" srcId="{2D43221A-15A9-A24B-A3FE-B8299387A102}" destId="{65CED8A5-79F0-774C-8177-B1F5CD0730C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D6FA5D7F-B480-49C8-98C3-EDC2E43AF5D7}">
          <dgm:prSet/>
          <dgm:spPr/>
          <dgm:t>
            <a:bodyPr/>
            <a:lstStyle/>
            <a:p>
              <a:pPr>
                <a:lnSpc>
                  <a:spcPct val="100000"/>
                </a:lnSpc>
              </a:pPr>
              <a:r>
                <a:rPr lang="en-US" dirty="0"/>
                <a:t>1) </a:t>
              </a:r>
              <a:r>
                <a:rPr lang="en-US" b="1" dirty="0"/>
                <a:t>Community Prevalence (</a:t>
              </a:r>
              <a14:m>
                <m:oMath xmlns:m="http://schemas.openxmlformats.org/officeDocument/2006/math">
                  <m:r>
                    <a:rPr lang="en-US" b="1" i="1" smtClean="0">
                      <a:latin typeface="Cambria Math" panose="02040503050406030204" pitchFamily="18" charset="0"/>
                      <a:ea typeface="Cambria Math" panose="02040503050406030204" pitchFamily="18" charset="0"/>
                    </a:rPr>
                    <m:t>𝝅</m:t>
                  </m:r>
                </m:oMath>
              </a14:m>
              <a:r>
                <a:rPr lang="en-US" b="1" dirty="0"/>
                <a:t>): </a:t>
              </a:r>
              <a:r>
                <a:rPr lang="en-US" dirty="0"/>
                <a:t>0.1%, 1.0%, 3.0%, 5.0%, 10.0%, 15.0%</a:t>
              </a:r>
            </a:p>
          </dgm:t>
        </dgm:pt>
      </mc:Choice>
      <mc:Fallback xmlns="">
        <dgm:pt modelId="{D6FA5D7F-B480-49C8-98C3-EDC2E43AF5D7}">
          <dgm:prSet/>
          <dgm:spPr/>
          <dgm:t>
            <a:bodyPr/>
            <a:lstStyle/>
            <a:p>
              <a:pPr>
                <a:lnSpc>
                  <a:spcPct val="100000"/>
                </a:lnSpc>
              </a:pPr>
              <a:r>
                <a:rPr lang="en-US" dirty="0"/>
                <a:t>1) </a:t>
              </a:r>
              <a:r>
                <a:rPr lang="en-US" b="1" dirty="0"/>
                <a:t>Community Prevalence (</a:t>
              </a:r>
              <a:r>
                <a:rPr lang="en-US" b="1" i="0">
                  <a:latin typeface="Cambria Math" panose="02040503050406030204" pitchFamily="18" charset="0"/>
                  <a:ea typeface="Cambria Math" panose="02040503050406030204" pitchFamily="18" charset="0"/>
                </a:rPr>
                <a:t>𝝅</a:t>
              </a:r>
              <a:r>
                <a:rPr lang="en-US" b="1" dirty="0"/>
                <a:t>): </a:t>
              </a:r>
              <a:r>
                <a:rPr lang="en-US" dirty="0"/>
                <a:t>0.1%, 1.0%, 3.0%, 5.0%, 10.0%, 15.0%</a:t>
              </a:r>
            </a:p>
          </dgm:t>
        </dgm:pt>
      </mc:Fallback>
    </mc:AlternateConten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endParaRPr lang="en-US" dirty="0"/>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Constant: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4">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4">
        <dgm:presLayoutVars>
          <dgm:chMax val="0"/>
          <dgm:chPref val="0"/>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2" presStyleCnt="4">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3" presStyleCnt="4">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FA5D7F-B480-49C8-98C3-EDC2E43AF5D7}">
      <dgm:prSet/>
      <dgm:spPr>
        <a:blipFill>
          <a:blip xmlns:r="http://schemas.openxmlformats.org/officeDocument/2006/relationships" r:embed="rId1"/>
          <a:stretch>
            <a:fillRect l="-545"/>
          </a:stretch>
        </a:blipFill>
      </dgm:spPr>
      <dgm:t>
        <a:bodyPr/>
        <a:lstStyle/>
        <a:p>
          <a:r>
            <a:rPr lang="en-US">
              <a:noFill/>
            </a:rPr>
            <a:t> </a:t>
          </a:r>
        </a:p>
      </dgm:t>
    </dgm:p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endParaRPr lang="en-US" dirty="0"/>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Constant: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4">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4">
        <dgm:presLayoutVars>
          <dgm:chMax val="0"/>
          <dgm:chPref val="0"/>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2" presStyleCnt="4">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3" presStyleCnt="4">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1BE7B43-14CB-8342-9810-9D5FBE3641AA}"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US"/>
        </a:p>
      </dgm:t>
    </dgm:pt>
    <dgm:pt modelId="{A73336F7-2A20-3A4F-A55C-48738BB0FFA6}">
      <dgm:prSet phldrT="[Text]"/>
      <dgm:spPr/>
      <dgm:t>
        <a:bodyPr/>
        <a:lstStyle/>
        <a:p>
          <a:r>
            <a:rPr lang="en-US" dirty="0"/>
            <a:t>True population: correlated individuals</a:t>
          </a:r>
        </a:p>
      </dgm:t>
    </dgm:pt>
    <dgm:pt modelId="{8D116CA4-0E25-1A41-9AAB-B55816ED538F}" type="parTrans" cxnId="{C8D73566-32C4-7145-A546-C9D0EFE06859}">
      <dgm:prSet/>
      <dgm:spPr/>
      <dgm:t>
        <a:bodyPr/>
        <a:lstStyle/>
        <a:p>
          <a:endParaRPr lang="en-US"/>
        </a:p>
      </dgm:t>
    </dgm:pt>
    <dgm:pt modelId="{E9E70573-2FE1-814C-A67F-A5A40E827BDD}" type="sibTrans" cxnId="{C8D73566-32C4-7145-A546-C9D0EFE06859}">
      <dgm:prSet/>
      <dgm:spPr/>
      <dgm:t>
        <a:bodyPr/>
        <a:lstStyle/>
        <a:p>
          <a:endParaRPr lang="en-US"/>
        </a:p>
      </dgm:t>
    </dgm:pt>
    <dgm:pt modelId="{0C98745D-4344-1E45-A797-B17FBA6CD471}">
      <dgm:prSet phldrT="[Text]"/>
      <dgm:spPr>
        <a:solidFill>
          <a:schemeClr val="accent2"/>
        </a:solidFill>
      </dgm:spPr>
      <dgm:t>
        <a:bodyPr/>
        <a:lstStyle/>
        <a:p>
          <a:r>
            <a:rPr lang="en-US" dirty="0"/>
            <a:t>Null mode: Ignore correlation – erroneously treat as IID</a:t>
          </a:r>
        </a:p>
      </dgm:t>
    </dgm:pt>
    <dgm:pt modelId="{F687E834-AF15-5349-9B69-3AACB3E1FDFA}" type="parTrans" cxnId="{5596AC63-EA27-2840-AC37-B10CB65B800B}">
      <dgm:prSet/>
      <dgm:spPr/>
      <dgm:t>
        <a:bodyPr/>
        <a:lstStyle/>
        <a:p>
          <a:endParaRPr lang="en-US"/>
        </a:p>
      </dgm:t>
    </dgm:pt>
    <dgm:pt modelId="{6E7F5581-DEDE-7442-9581-571A1B45723C}" type="sibTrans" cxnId="{5596AC63-EA27-2840-AC37-B10CB65B800B}">
      <dgm:prSet/>
      <dgm:spPr/>
      <dgm:t>
        <a:bodyPr/>
        <a:lstStyle/>
        <a:p>
          <a:endParaRPr lang="en-US"/>
        </a:p>
      </dgm:t>
    </dgm:pt>
    <dgm:pt modelId="{A0B065CC-7B9E-754A-BA89-AB3D8DABC98D}">
      <dgm:prSet phldrT="[Text]"/>
      <dgm:spPr>
        <a:solidFill>
          <a:schemeClr val="accent2"/>
        </a:solidFill>
      </dgm:spPr>
      <dgm:t>
        <a:bodyPr/>
        <a:lstStyle/>
        <a:p>
          <a:r>
            <a:rPr lang="en-US" dirty="0"/>
            <a:t>Expected number of positives per pool has binomial distribution</a:t>
          </a:r>
        </a:p>
      </dgm:t>
    </dgm:pt>
    <dgm:pt modelId="{FC77BFAA-2A0A-8E42-9FFC-FA43F1B84B51}" type="parTrans" cxnId="{3DFB4B76-FDB3-444A-9A77-914B2CC34057}">
      <dgm:prSet/>
      <dgm:spPr/>
      <dgm:t>
        <a:bodyPr/>
        <a:lstStyle/>
        <a:p>
          <a:endParaRPr lang="en-US"/>
        </a:p>
      </dgm:t>
    </dgm:pt>
    <dgm:pt modelId="{0C9B83D2-5DCB-E248-A397-C8AAE6AECEF0}" type="sibTrans" cxnId="{3DFB4B76-FDB3-444A-9A77-914B2CC34057}">
      <dgm:prSet/>
      <dgm:spPr/>
      <dgm:t>
        <a:bodyPr/>
        <a:lstStyle/>
        <a:p>
          <a:endParaRPr lang="en-US"/>
        </a:p>
      </dgm:t>
    </dgm:pt>
    <dgm:pt modelId="{93B67E80-ACD1-A44F-9715-AE614F4657E8}">
      <dgm:prSet phldrT="[Text]"/>
      <dgm:spPr>
        <a:solidFill>
          <a:schemeClr val="accent4"/>
        </a:solidFill>
      </dgm:spPr>
      <dgm:t>
        <a:bodyPr/>
        <a:lstStyle/>
        <a:p>
          <a:r>
            <a:rPr lang="en-US" dirty="0"/>
            <a:t>Alternative: Correctly consider networks of correlated individuals</a:t>
          </a:r>
        </a:p>
      </dgm:t>
    </dgm:pt>
    <dgm:pt modelId="{FDE81BA6-9AC9-964A-A73D-F59A7C361F3D}" type="parTrans" cxnId="{D4D3904F-6B69-A046-A85C-365140EBE47E}">
      <dgm:prSet/>
      <dgm:spPr/>
      <dgm:t>
        <a:bodyPr/>
        <a:lstStyle/>
        <a:p>
          <a:endParaRPr lang="en-US"/>
        </a:p>
      </dgm:t>
    </dgm:pt>
    <dgm:pt modelId="{2099936C-B713-BA45-9DF2-AD96787FCFA6}" type="sibTrans" cxnId="{D4D3904F-6B69-A046-A85C-365140EBE47E}">
      <dgm:prSet/>
      <dgm:spPr/>
      <dgm:t>
        <a:bodyPr/>
        <a:lstStyle/>
        <a:p>
          <a:endParaRPr lang="en-US"/>
        </a:p>
      </dgm:t>
    </dgm:pt>
    <dgm:pt modelId="{8E86A2FA-BB9F-BF48-A3B0-45B1FBA795F3}">
      <dgm:prSet phldrT="[Text]"/>
      <dgm:spPr>
        <a:solidFill>
          <a:schemeClr val="accent4"/>
        </a:solidFill>
      </dgm:spPr>
      <dgm:t>
        <a:bodyPr/>
        <a:lstStyle/>
        <a:p>
          <a:r>
            <a:rPr lang="en-US" dirty="0"/>
            <a:t>Expected number of positives per pool computed exactly</a:t>
          </a:r>
        </a:p>
      </dgm:t>
    </dgm:pt>
    <dgm:pt modelId="{25A3B961-DC31-3042-8728-47850C8AD69E}" type="parTrans" cxnId="{221C8CC3-993A-3F48-AFBD-FCA546A9C453}">
      <dgm:prSet/>
      <dgm:spPr/>
      <dgm:t>
        <a:bodyPr/>
        <a:lstStyle/>
        <a:p>
          <a:endParaRPr lang="en-US"/>
        </a:p>
      </dgm:t>
    </dgm:pt>
    <dgm:pt modelId="{093B1387-2635-7F4D-88E0-DFECF9C590F6}" type="sibTrans" cxnId="{221C8CC3-993A-3F48-AFBD-FCA546A9C453}">
      <dgm:prSet/>
      <dgm:spPr/>
      <dgm:t>
        <a:bodyPr/>
        <a:lstStyle/>
        <a:p>
          <a:endParaRPr lang="en-US"/>
        </a:p>
      </dgm:t>
    </dgm:pt>
    <dgm:pt modelId="{93A4E83D-E986-7E49-8AEE-069E104FCEFF}" type="pres">
      <dgm:prSet presAssocID="{11BE7B43-14CB-8342-9810-9D5FBE3641AA}" presName="diagram" presStyleCnt="0">
        <dgm:presLayoutVars>
          <dgm:chPref val="1"/>
          <dgm:dir/>
          <dgm:animOne val="branch"/>
          <dgm:animLvl val="lvl"/>
          <dgm:resizeHandles val="exact"/>
        </dgm:presLayoutVars>
      </dgm:prSet>
      <dgm:spPr/>
    </dgm:pt>
    <dgm:pt modelId="{91F42257-A604-174B-9458-D53397897CB8}" type="pres">
      <dgm:prSet presAssocID="{A73336F7-2A20-3A4F-A55C-48738BB0FFA6}" presName="root1" presStyleCnt="0"/>
      <dgm:spPr/>
    </dgm:pt>
    <dgm:pt modelId="{CAC39A49-7656-4F45-AB2A-4ABBDB6EFA1B}" type="pres">
      <dgm:prSet presAssocID="{A73336F7-2A20-3A4F-A55C-48738BB0FFA6}" presName="LevelOneTextNode" presStyleLbl="node0" presStyleIdx="0" presStyleCnt="1">
        <dgm:presLayoutVars>
          <dgm:chPref val="3"/>
        </dgm:presLayoutVars>
      </dgm:prSet>
      <dgm:spPr/>
    </dgm:pt>
    <dgm:pt modelId="{6B9207A3-0A92-3A4F-AA0F-4B1A2406F2ED}" type="pres">
      <dgm:prSet presAssocID="{A73336F7-2A20-3A4F-A55C-48738BB0FFA6}" presName="level2hierChild" presStyleCnt="0"/>
      <dgm:spPr/>
    </dgm:pt>
    <dgm:pt modelId="{9484573D-235A-C64A-BF4A-0AE4380DE8C4}" type="pres">
      <dgm:prSet presAssocID="{F687E834-AF15-5349-9B69-3AACB3E1FDFA}" presName="conn2-1" presStyleLbl="parChTrans1D2" presStyleIdx="0" presStyleCnt="2"/>
      <dgm:spPr/>
    </dgm:pt>
    <dgm:pt modelId="{A0F39E04-D21A-FE45-A716-F92A0895CC3B}" type="pres">
      <dgm:prSet presAssocID="{F687E834-AF15-5349-9B69-3AACB3E1FDFA}" presName="connTx" presStyleLbl="parChTrans1D2" presStyleIdx="0" presStyleCnt="2"/>
      <dgm:spPr/>
    </dgm:pt>
    <dgm:pt modelId="{834118AE-6088-754D-BDF9-4830EE500328}" type="pres">
      <dgm:prSet presAssocID="{0C98745D-4344-1E45-A797-B17FBA6CD471}" presName="root2" presStyleCnt="0"/>
      <dgm:spPr/>
    </dgm:pt>
    <dgm:pt modelId="{E681688A-D8F8-094F-AC8E-4A1F1F449D0F}" type="pres">
      <dgm:prSet presAssocID="{0C98745D-4344-1E45-A797-B17FBA6CD471}" presName="LevelTwoTextNode" presStyleLbl="node2" presStyleIdx="0" presStyleCnt="2">
        <dgm:presLayoutVars>
          <dgm:chPref val="3"/>
        </dgm:presLayoutVars>
      </dgm:prSet>
      <dgm:spPr/>
    </dgm:pt>
    <dgm:pt modelId="{2850B119-08EB-9E4E-B8BA-9020022D0E58}" type="pres">
      <dgm:prSet presAssocID="{0C98745D-4344-1E45-A797-B17FBA6CD471}" presName="level3hierChild" presStyleCnt="0"/>
      <dgm:spPr/>
    </dgm:pt>
    <dgm:pt modelId="{2B0D9E20-A89F-9F4C-A852-E461CAF5F3C8}" type="pres">
      <dgm:prSet presAssocID="{FC77BFAA-2A0A-8E42-9FFC-FA43F1B84B51}" presName="conn2-1" presStyleLbl="parChTrans1D3" presStyleIdx="0" presStyleCnt="2"/>
      <dgm:spPr/>
    </dgm:pt>
    <dgm:pt modelId="{5F4437EE-AD67-B148-B0BF-38C842DF0B41}" type="pres">
      <dgm:prSet presAssocID="{FC77BFAA-2A0A-8E42-9FFC-FA43F1B84B51}" presName="connTx" presStyleLbl="parChTrans1D3" presStyleIdx="0" presStyleCnt="2"/>
      <dgm:spPr/>
    </dgm:pt>
    <dgm:pt modelId="{6ED9B981-0520-DE4D-8EE1-33D455272A11}" type="pres">
      <dgm:prSet presAssocID="{A0B065CC-7B9E-754A-BA89-AB3D8DABC98D}" presName="root2" presStyleCnt="0"/>
      <dgm:spPr/>
    </dgm:pt>
    <dgm:pt modelId="{6C928C8A-31D5-0B47-9E06-9697EEB7E2A4}" type="pres">
      <dgm:prSet presAssocID="{A0B065CC-7B9E-754A-BA89-AB3D8DABC98D}" presName="LevelTwoTextNode" presStyleLbl="node3" presStyleIdx="0" presStyleCnt="2">
        <dgm:presLayoutVars>
          <dgm:chPref val="3"/>
        </dgm:presLayoutVars>
      </dgm:prSet>
      <dgm:spPr/>
    </dgm:pt>
    <dgm:pt modelId="{7BF143F4-F994-2148-9A43-B57617A7FD61}" type="pres">
      <dgm:prSet presAssocID="{A0B065CC-7B9E-754A-BA89-AB3D8DABC98D}" presName="level3hierChild" presStyleCnt="0"/>
      <dgm:spPr/>
    </dgm:pt>
    <dgm:pt modelId="{58F1E137-A49B-CE4B-AFF1-A18B6E03E5BB}" type="pres">
      <dgm:prSet presAssocID="{FDE81BA6-9AC9-964A-A73D-F59A7C361F3D}" presName="conn2-1" presStyleLbl="parChTrans1D2" presStyleIdx="1" presStyleCnt="2"/>
      <dgm:spPr/>
    </dgm:pt>
    <dgm:pt modelId="{090BD316-DDD4-3744-B053-A41C9D7562D1}" type="pres">
      <dgm:prSet presAssocID="{FDE81BA6-9AC9-964A-A73D-F59A7C361F3D}" presName="connTx" presStyleLbl="parChTrans1D2" presStyleIdx="1" presStyleCnt="2"/>
      <dgm:spPr/>
    </dgm:pt>
    <dgm:pt modelId="{2A953863-6F19-A143-A126-7254C29CAD7F}" type="pres">
      <dgm:prSet presAssocID="{93B67E80-ACD1-A44F-9715-AE614F4657E8}" presName="root2" presStyleCnt="0"/>
      <dgm:spPr/>
    </dgm:pt>
    <dgm:pt modelId="{6C8A48C7-B8BC-CF43-86B0-F6CAC42E5B02}" type="pres">
      <dgm:prSet presAssocID="{93B67E80-ACD1-A44F-9715-AE614F4657E8}" presName="LevelTwoTextNode" presStyleLbl="node2" presStyleIdx="1" presStyleCnt="2">
        <dgm:presLayoutVars>
          <dgm:chPref val="3"/>
        </dgm:presLayoutVars>
      </dgm:prSet>
      <dgm:spPr/>
    </dgm:pt>
    <dgm:pt modelId="{20620220-169C-774F-97EF-05952F88A9AD}" type="pres">
      <dgm:prSet presAssocID="{93B67E80-ACD1-A44F-9715-AE614F4657E8}" presName="level3hierChild" presStyleCnt="0"/>
      <dgm:spPr/>
    </dgm:pt>
    <dgm:pt modelId="{4AA7D15C-18C8-6A4B-8F43-E066CDA46E4D}" type="pres">
      <dgm:prSet presAssocID="{25A3B961-DC31-3042-8728-47850C8AD69E}" presName="conn2-1" presStyleLbl="parChTrans1D3" presStyleIdx="1" presStyleCnt="2"/>
      <dgm:spPr/>
    </dgm:pt>
    <dgm:pt modelId="{03C26996-3A78-8F4C-8886-110A602701D2}" type="pres">
      <dgm:prSet presAssocID="{25A3B961-DC31-3042-8728-47850C8AD69E}" presName="connTx" presStyleLbl="parChTrans1D3" presStyleIdx="1" presStyleCnt="2"/>
      <dgm:spPr/>
    </dgm:pt>
    <dgm:pt modelId="{90E6184F-89EA-6B46-BE8D-C8953ECB643B}" type="pres">
      <dgm:prSet presAssocID="{8E86A2FA-BB9F-BF48-A3B0-45B1FBA795F3}" presName="root2" presStyleCnt="0"/>
      <dgm:spPr/>
    </dgm:pt>
    <dgm:pt modelId="{F93C6AB9-AFB0-2F43-A70B-6C9532791B64}" type="pres">
      <dgm:prSet presAssocID="{8E86A2FA-BB9F-BF48-A3B0-45B1FBA795F3}" presName="LevelTwoTextNode" presStyleLbl="node3" presStyleIdx="1" presStyleCnt="2">
        <dgm:presLayoutVars>
          <dgm:chPref val="3"/>
        </dgm:presLayoutVars>
      </dgm:prSet>
      <dgm:spPr/>
    </dgm:pt>
    <dgm:pt modelId="{5A140F49-66DA-594E-BD99-102615156FDD}" type="pres">
      <dgm:prSet presAssocID="{8E86A2FA-BB9F-BF48-A3B0-45B1FBA795F3}" presName="level3hierChild" presStyleCnt="0"/>
      <dgm:spPr/>
    </dgm:pt>
  </dgm:ptLst>
  <dgm:cxnLst>
    <dgm:cxn modelId="{1D067601-693D-DF4F-B681-59FA43C3D22E}" type="presOf" srcId="{25A3B961-DC31-3042-8728-47850C8AD69E}" destId="{03C26996-3A78-8F4C-8886-110A602701D2}" srcOrd="1" destOrd="0" presId="urn:microsoft.com/office/officeart/2005/8/layout/hierarchy2"/>
    <dgm:cxn modelId="{C758A239-3397-8A4F-9B96-F6FFF67C7103}" type="presOf" srcId="{93B67E80-ACD1-A44F-9715-AE614F4657E8}" destId="{6C8A48C7-B8BC-CF43-86B0-F6CAC42E5B02}" srcOrd="0" destOrd="0" presId="urn:microsoft.com/office/officeart/2005/8/layout/hierarchy2"/>
    <dgm:cxn modelId="{6F79AE3A-8A83-444F-9D4C-A51C758D84C2}" type="presOf" srcId="{11BE7B43-14CB-8342-9810-9D5FBE3641AA}" destId="{93A4E83D-E986-7E49-8AEE-069E104FCEFF}" srcOrd="0" destOrd="0" presId="urn:microsoft.com/office/officeart/2005/8/layout/hierarchy2"/>
    <dgm:cxn modelId="{0EA0573B-7CC8-3842-A85A-1DF68CCECFBB}" type="presOf" srcId="{F687E834-AF15-5349-9B69-3AACB3E1FDFA}" destId="{9484573D-235A-C64A-BF4A-0AE4380DE8C4}" srcOrd="0" destOrd="0" presId="urn:microsoft.com/office/officeart/2005/8/layout/hierarchy2"/>
    <dgm:cxn modelId="{D4D3904F-6B69-A046-A85C-365140EBE47E}" srcId="{A73336F7-2A20-3A4F-A55C-48738BB0FFA6}" destId="{93B67E80-ACD1-A44F-9715-AE614F4657E8}" srcOrd="1" destOrd="0" parTransId="{FDE81BA6-9AC9-964A-A73D-F59A7C361F3D}" sibTransId="{2099936C-B713-BA45-9DF2-AD96787FCFA6}"/>
    <dgm:cxn modelId="{1775A350-2A38-FB45-A684-1FE007FD2194}" type="presOf" srcId="{0C98745D-4344-1E45-A797-B17FBA6CD471}" destId="{E681688A-D8F8-094F-AC8E-4A1F1F449D0F}" srcOrd="0" destOrd="0" presId="urn:microsoft.com/office/officeart/2005/8/layout/hierarchy2"/>
    <dgm:cxn modelId="{DF3F3751-113A-BC49-B7A3-8DF495903D45}" type="presOf" srcId="{25A3B961-DC31-3042-8728-47850C8AD69E}" destId="{4AA7D15C-18C8-6A4B-8F43-E066CDA46E4D}" srcOrd="0" destOrd="0" presId="urn:microsoft.com/office/officeart/2005/8/layout/hierarchy2"/>
    <dgm:cxn modelId="{E640E756-0DBA-0744-A696-211769E6AF62}" type="presOf" srcId="{8E86A2FA-BB9F-BF48-A3B0-45B1FBA795F3}" destId="{F93C6AB9-AFB0-2F43-A70B-6C9532791B64}" srcOrd="0" destOrd="0" presId="urn:microsoft.com/office/officeart/2005/8/layout/hierarchy2"/>
    <dgm:cxn modelId="{FEF8EF5A-83E0-2B48-883B-E7B3E1A6D5E5}" type="presOf" srcId="{FC77BFAA-2A0A-8E42-9FFC-FA43F1B84B51}" destId="{2B0D9E20-A89F-9F4C-A852-E461CAF5F3C8}" srcOrd="0" destOrd="0" presId="urn:microsoft.com/office/officeart/2005/8/layout/hierarchy2"/>
    <dgm:cxn modelId="{5596AC63-EA27-2840-AC37-B10CB65B800B}" srcId="{A73336F7-2A20-3A4F-A55C-48738BB0FFA6}" destId="{0C98745D-4344-1E45-A797-B17FBA6CD471}" srcOrd="0" destOrd="0" parTransId="{F687E834-AF15-5349-9B69-3AACB3E1FDFA}" sibTransId="{6E7F5581-DEDE-7442-9581-571A1B45723C}"/>
    <dgm:cxn modelId="{C8D73566-32C4-7145-A546-C9D0EFE06859}" srcId="{11BE7B43-14CB-8342-9810-9D5FBE3641AA}" destId="{A73336F7-2A20-3A4F-A55C-48738BB0FFA6}" srcOrd="0" destOrd="0" parTransId="{8D116CA4-0E25-1A41-9AAB-B55816ED538F}" sibTransId="{E9E70573-2FE1-814C-A67F-A5A40E827BDD}"/>
    <dgm:cxn modelId="{53245E6A-F956-8148-ACFC-3C8B5AAF8A3E}" type="presOf" srcId="{FDE81BA6-9AC9-964A-A73D-F59A7C361F3D}" destId="{090BD316-DDD4-3744-B053-A41C9D7562D1}" srcOrd="1" destOrd="0" presId="urn:microsoft.com/office/officeart/2005/8/layout/hierarchy2"/>
    <dgm:cxn modelId="{3DFB4B76-FDB3-444A-9A77-914B2CC34057}" srcId="{0C98745D-4344-1E45-A797-B17FBA6CD471}" destId="{A0B065CC-7B9E-754A-BA89-AB3D8DABC98D}" srcOrd="0" destOrd="0" parTransId="{FC77BFAA-2A0A-8E42-9FFC-FA43F1B84B51}" sibTransId="{0C9B83D2-5DCB-E248-A397-C8AAE6AECEF0}"/>
    <dgm:cxn modelId="{54077E96-5E3E-1341-9907-E38914EDB7D2}" type="presOf" srcId="{FDE81BA6-9AC9-964A-A73D-F59A7C361F3D}" destId="{58F1E137-A49B-CE4B-AFF1-A18B6E03E5BB}" srcOrd="0" destOrd="0" presId="urn:microsoft.com/office/officeart/2005/8/layout/hierarchy2"/>
    <dgm:cxn modelId="{CDCB9F98-DB08-174F-96EB-8348FA7FC2C2}" type="presOf" srcId="{F687E834-AF15-5349-9B69-3AACB3E1FDFA}" destId="{A0F39E04-D21A-FE45-A716-F92A0895CC3B}" srcOrd="1" destOrd="0" presId="urn:microsoft.com/office/officeart/2005/8/layout/hierarchy2"/>
    <dgm:cxn modelId="{FC8112AB-6A87-C244-8C94-F68263682329}" type="presOf" srcId="{A73336F7-2A20-3A4F-A55C-48738BB0FFA6}" destId="{CAC39A49-7656-4F45-AB2A-4ABBDB6EFA1B}" srcOrd="0" destOrd="0" presId="urn:microsoft.com/office/officeart/2005/8/layout/hierarchy2"/>
    <dgm:cxn modelId="{6BD80FBE-D988-444B-8DA2-1CECC5966263}" type="presOf" srcId="{A0B065CC-7B9E-754A-BA89-AB3D8DABC98D}" destId="{6C928C8A-31D5-0B47-9E06-9697EEB7E2A4}" srcOrd="0" destOrd="0" presId="urn:microsoft.com/office/officeart/2005/8/layout/hierarchy2"/>
    <dgm:cxn modelId="{221C8CC3-993A-3F48-AFBD-FCA546A9C453}" srcId="{93B67E80-ACD1-A44F-9715-AE614F4657E8}" destId="{8E86A2FA-BB9F-BF48-A3B0-45B1FBA795F3}" srcOrd="0" destOrd="0" parTransId="{25A3B961-DC31-3042-8728-47850C8AD69E}" sibTransId="{093B1387-2635-7F4D-88E0-DFECF9C590F6}"/>
    <dgm:cxn modelId="{20DE0ADF-E958-B04E-96BC-2B802EC9229E}" type="presOf" srcId="{FC77BFAA-2A0A-8E42-9FFC-FA43F1B84B51}" destId="{5F4437EE-AD67-B148-B0BF-38C842DF0B41}" srcOrd="1" destOrd="0" presId="urn:microsoft.com/office/officeart/2005/8/layout/hierarchy2"/>
    <dgm:cxn modelId="{B1BFCA00-C306-E541-8962-19FDAF1A48A2}" type="presParOf" srcId="{93A4E83D-E986-7E49-8AEE-069E104FCEFF}" destId="{91F42257-A604-174B-9458-D53397897CB8}" srcOrd="0" destOrd="0" presId="urn:microsoft.com/office/officeart/2005/8/layout/hierarchy2"/>
    <dgm:cxn modelId="{F0AD54C8-8418-8540-BBE4-0E9B7038B208}" type="presParOf" srcId="{91F42257-A604-174B-9458-D53397897CB8}" destId="{CAC39A49-7656-4F45-AB2A-4ABBDB6EFA1B}" srcOrd="0" destOrd="0" presId="urn:microsoft.com/office/officeart/2005/8/layout/hierarchy2"/>
    <dgm:cxn modelId="{A6CA7C1B-D37B-614E-8ABD-5F67D7EFD483}" type="presParOf" srcId="{91F42257-A604-174B-9458-D53397897CB8}" destId="{6B9207A3-0A92-3A4F-AA0F-4B1A2406F2ED}" srcOrd="1" destOrd="0" presId="urn:microsoft.com/office/officeart/2005/8/layout/hierarchy2"/>
    <dgm:cxn modelId="{56750733-9A28-8B43-AA5D-316D86F9B283}" type="presParOf" srcId="{6B9207A3-0A92-3A4F-AA0F-4B1A2406F2ED}" destId="{9484573D-235A-C64A-BF4A-0AE4380DE8C4}" srcOrd="0" destOrd="0" presId="urn:microsoft.com/office/officeart/2005/8/layout/hierarchy2"/>
    <dgm:cxn modelId="{28AF8FBA-01D3-F24B-B932-96CC221A8EC8}" type="presParOf" srcId="{9484573D-235A-C64A-BF4A-0AE4380DE8C4}" destId="{A0F39E04-D21A-FE45-A716-F92A0895CC3B}" srcOrd="0" destOrd="0" presId="urn:microsoft.com/office/officeart/2005/8/layout/hierarchy2"/>
    <dgm:cxn modelId="{6351F7AA-D1D5-0846-BEC7-D47630DC54D5}" type="presParOf" srcId="{6B9207A3-0A92-3A4F-AA0F-4B1A2406F2ED}" destId="{834118AE-6088-754D-BDF9-4830EE500328}" srcOrd="1" destOrd="0" presId="urn:microsoft.com/office/officeart/2005/8/layout/hierarchy2"/>
    <dgm:cxn modelId="{3FBC6405-1A8A-304D-B5C0-137ACFEFDBCD}" type="presParOf" srcId="{834118AE-6088-754D-BDF9-4830EE500328}" destId="{E681688A-D8F8-094F-AC8E-4A1F1F449D0F}" srcOrd="0" destOrd="0" presId="urn:microsoft.com/office/officeart/2005/8/layout/hierarchy2"/>
    <dgm:cxn modelId="{9E3255DF-0E3E-5D43-BC1A-36F7DC015C35}" type="presParOf" srcId="{834118AE-6088-754D-BDF9-4830EE500328}" destId="{2850B119-08EB-9E4E-B8BA-9020022D0E58}" srcOrd="1" destOrd="0" presId="urn:microsoft.com/office/officeart/2005/8/layout/hierarchy2"/>
    <dgm:cxn modelId="{4C599D27-13DD-684A-BED7-30D26C95E086}" type="presParOf" srcId="{2850B119-08EB-9E4E-B8BA-9020022D0E58}" destId="{2B0D9E20-A89F-9F4C-A852-E461CAF5F3C8}" srcOrd="0" destOrd="0" presId="urn:microsoft.com/office/officeart/2005/8/layout/hierarchy2"/>
    <dgm:cxn modelId="{418912B5-872F-0A4A-BE44-8C6881BB8E49}" type="presParOf" srcId="{2B0D9E20-A89F-9F4C-A852-E461CAF5F3C8}" destId="{5F4437EE-AD67-B148-B0BF-38C842DF0B41}" srcOrd="0" destOrd="0" presId="urn:microsoft.com/office/officeart/2005/8/layout/hierarchy2"/>
    <dgm:cxn modelId="{4384668D-2A82-C547-918B-184E6947C306}" type="presParOf" srcId="{2850B119-08EB-9E4E-B8BA-9020022D0E58}" destId="{6ED9B981-0520-DE4D-8EE1-33D455272A11}" srcOrd="1" destOrd="0" presId="urn:microsoft.com/office/officeart/2005/8/layout/hierarchy2"/>
    <dgm:cxn modelId="{E1706942-A254-A04A-9703-1285B10B2F25}" type="presParOf" srcId="{6ED9B981-0520-DE4D-8EE1-33D455272A11}" destId="{6C928C8A-31D5-0B47-9E06-9697EEB7E2A4}" srcOrd="0" destOrd="0" presId="urn:microsoft.com/office/officeart/2005/8/layout/hierarchy2"/>
    <dgm:cxn modelId="{4D30659C-9BC7-374E-8A4A-3EA7A7FD8B71}" type="presParOf" srcId="{6ED9B981-0520-DE4D-8EE1-33D455272A11}" destId="{7BF143F4-F994-2148-9A43-B57617A7FD61}" srcOrd="1" destOrd="0" presId="urn:microsoft.com/office/officeart/2005/8/layout/hierarchy2"/>
    <dgm:cxn modelId="{841CB9C7-8ACC-BF48-8F1F-F62E0319EF51}" type="presParOf" srcId="{6B9207A3-0A92-3A4F-AA0F-4B1A2406F2ED}" destId="{58F1E137-A49B-CE4B-AFF1-A18B6E03E5BB}" srcOrd="2" destOrd="0" presId="urn:microsoft.com/office/officeart/2005/8/layout/hierarchy2"/>
    <dgm:cxn modelId="{DA2F88EF-F240-A94B-86B4-DB8952A0C517}" type="presParOf" srcId="{58F1E137-A49B-CE4B-AFF1-A18B6E03E5BB}" destId="{090BD316-DDD4-3744-B053-A41C9D7562D1}" srcOrd="0" destOrd="0" presId="urn:microsoft.com/office/officeart/2005/8/layout/hierarchy2"/>
    <dgm:cxn modelId="{023E7353-DF4A-F240-B910-775D3E655BFA}" type="presParOf" srcId="{6B9207A3-0A92-3A4F-AA0F-4B1A2406F2ED}" destId="{2A953863-6F19-A143-A126-7254C29CAD7F}" srcOrd="3" destOrd="0" presId="urn:microsoft.com/office/officeart/2005/8/layout/hierarchy2"/>
    <dgm:cxn modelId="{6EDBD9BE-F9B6-884B-AC45-2754FD9E0A8C}" type="presParOf" srcId="{2A953863-6F19-A143-A126-7254C29CAD7F}" destId="{6C8A48C7-B8BC-CF43-86B0-F6CAC42E5B02}" srcOrd="0" destOrd="0" presId="urn:microsoft.com/office/officeart/2005/8/layout/hierarchy2"/>
    <dgm:cxn modelId="{39F73FEC-3AF2-664B-9A30-25B36633C6A6}" type="presParOf" srcId="{2A953863-6F19-A143-A126-7254C29CAD7F}" destId="{20620220-169C-774F-97EF-05952F88A9AD}" srcOrd="1" destOrd="0" presId="urn:microsoft.com/office/officeart/2005/8/layout/hierarchy2"/>
    <dgm:cxn modelId="{76D848A1-A2D6-BF4A-A2C9-097F10886AD7}" type="presParOf" srcId="{20620220-169C-774F-97EF-05952F88A9AD}" destId="{4AA7D15C-18C8-6A4B-8F43-E066CDA46E4D}" srcOrd="0" destOrd="0" presId="urn:microsoft.com/office/officeart/2005/8/layout/hierarchy2"/>
    <dgm:cxn modelId="{F3BBE693-2BC2-3543-B95C-762C33B8BDAB}" type="presParOf" srcId="{4AA7D15C-18C8-6A4B-8F43-E066CDA46E4D}" destId="{03C26996-3A78-8F4C-8886-110A602701D2}" srcOrd="0" destOrd="0" presId="urn:microsoft.com/office/officeart/2005/8/layout/hierarchy2"/>
    <dgm:cxn modelId="{A53AE365-F4A7-B042-B17B-A04090508838}" type="presParOf" srcId="{20620220-169C-774F-97EF-05952F88A9AD}" destId="{90E6184F-89EA-6B46-BE8D-C8953ECB643B}" srcOrd="1" destOrd="0" presId="urn:microsoft.com/office/officeart/2005/8/layout/hierarchy2"/>
    <dgm:cxn modelId="{21A7FC41-F57B-7740-A2B5-A60C47947AA2}" type="presParOf" srcId="{90E6184F-89EA-6B46-BE8D-C8953ECB643B}" destId="{F93C6AB9-AFB0-2F43-A70B-6C9532791B64}" srcOrd="0" destOrd="0" presId="urn:microsoft.com/office/officeart/2005/8/layout/hierarchy2"/>
    <dgm:cxn modelId="{D6090049-8B02-0547-A076-58C818F6E283}" type="presParOf" srcId="{90E6184F-89EA-6B46-BE8D-C8953ECB643B}" destId="{5A140F49-66DA-594E-BD99-102615156FD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862601" y="368103"/>
          <a:ext cx="1259299" cy="12592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130976" y="636479"/>
          <a:ext cx="722548" cy="7225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60038"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Pooled testing in non-IID settings: effective parameters, effect on PPA and tests per sample</a:t>
          </a:r>
        </a:p>
      </dsp:txBody>
      <dsp:txXfrm>
        <a:off x="460038" y="2019644"/>
        <a:ext cx="2064425" cy="720000"/>
      </dsp:txXfrm>
    </dsp:sp>
    <dsp:sp modelId="{D6E04207-77B7-4665-9D66-EE1BF2BB2D7A}">
      <dsp:nvSpPr>
        <dsp:cNvPr id="0" name=""/>
        <dsp:cNvSpPr/>
      </dsp:nvSpPr>
      <dsp:spPr>
        <a:xfrm>
          <a:off x="3288300" y="368103"/>
          <a:ext cx="1259299" cy="1259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3556675" y="636479"/>
          <a:ext cx="722548" cy="722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28857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Impact of heterogeneity on predictive metrics</a:t>
          </a:r>
        </a:p>
      </dsp:txBody>
      <dsp:txXfrm>
        <a:off x="2885737" y="2019644"/>
        <a:ext cx="2064425" cy="720000"/>
      </dsp:txXfrm>
    </dsp:sp>
    <dsp:sp modelId="{4A34BFEE-DFCB-4D03-BCBF-19894F4DB645}">
      <dsp:nvSpPr>
        <dsp:cNvPr id="0" name=""/>
        <dsp:cNvSpPr/>
      </dsp:nvSpPr>
      <dsp:spPr>
        <a:xfrm>
          <a:off x="5714000" y="368103"/>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5982375" y="636479"/>
          <a:ext cx="722548" cy="722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53114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Extrapolating to global prevalence estimates</a:t>
          </a:r>
        </a:p>
      </dsp:txBody>
      <dsp:txXfrm>
        <a:off x="5311437" y="2019644"/>
        <a:ext cx="2064425" cy="720000"/>
      </dsp:txXfrm>
    </dsp:sp>
    <dsp:sp modelId="{BCA060F7-DE99-4FDD-8982-F81770EB79D7}">
      <dsp:nvSpPr>
        <dsp:cNvPr id="0" name=""/>
        <dsp:cNvSpPr/>
      </dsp:nvSpPr>
      <dsp:spPr>
        <a:xfrm>
          <a:off x="8139699" y="368103"/>
          <a:ext cx="1259299" cy="12592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8408074" y="636479"/>
          <a:ext cx="722548" cy="7225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7737136"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Develop recommendations for testing based on groups of differing risks</a:t>
          </a:r>
        </a:p>
      </dsp:txBody>
      <dsp:txXfrm>
        <a:off x="7737136" y="2019644"/>
        <a:ext cx="2064425"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52457" y="175"/>
          <a:ext cx="842800" cy="842800"/>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32070" y="179788"/>
          <a:ext cx="483574" cy="48357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83037" y="1105488"/>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Pooled testing in non-IID settings</a:t>
          </a:r>
        </a:p>
      </dsp:txBody>
      <dsp:txXfrm>
        <a:off x="183037" y="1105488"/>
        <a:ext cx="1381640" cy="621738"/>
      </dsp:txXfrm>
    </dsp:sp>
    <dsp:sp modelId="{4A34BFEE-DFCB-4D03-BCBF-19894F4DB645}">
      <dsp:nvSpPr>
        <dsp:cNvPr id="0" name=""/>
        <dsp:cNvSpPr/>
      </dsp:nvSpPr>
      <dsp:spPr>
        <a:xfrm>
          <a:off x="452457" y="2072636"/>
          <a:ext cx="842800" cy="842800"/>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32070" y="2252249"/>
          <a:ext cx="483574" cy="4835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83037" y="3177949"/>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Extrapolating to global prevalence estimates</a:t>
          </a:r>
        </a:p>
      </dsp:txBody>
      <dsp:txXfrm>
        <a:off x="183037" y="3177949"/>
        <a:ext cx="1381640" cy="621738"/>
      </dsp:txXfrm>
    </dsp:sp>
    <dsp:sp modelId="{BCA060F7-DE99-4FDD-8982-F81770EB79D7}">
      <dsp:nvSpPr>
        <dsp:cNvPr id="0" name=""/>
        <dsp:cNvSpPr/>
      </dsp:nvSpPr>
      <dsp:spPr>
        <a:xfrm>
          <a:off x="452457" y="4145097"/>
          <a:ext cx="842800" cy="8428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32070" y="4324710"/>
          <a:ext cx="483574" cy="483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83037" y="5250410"/>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Develop recommendations for testing based on groups of differing risks</a:t>
          </a:r>
        </a:p>
      </dsp:txBody>
      <dsp:txXfrm>
        <a:off x="183037" y="5250410"/>
        <a:ext cx="1381640" cy="62173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Impact of heterogeneity on predictive metrics</a:t>
          </a:r>
        </a:p>
      </dsp:txBody>
      <dsp:txXfrm>
        <a:off x="475740" y="4016162"/>
        <a:ext cx="36000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52457" y="175"/>
          <a:ext cx="842800" cy="842800"/>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32070" y="179788"/>
          <a:ext cx="483574" cy="48357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83037" y="1105488"/>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Pooled testing in non-IID settings</a:t>
          </a:r>
        </a:p>
      </dsp:txBody>
      <dsp:txXfrm>
        <a:off x="183037" y="1105488"/>
        <a:ext cx="1381640" cy="621738"/>
      </dsp:txXfrm>
    </dsp:sp>
    <dsp:sp modelId="{4A34BFEE-DFCB-4D03-BCBF-19894F4DB645}">
      <dsp:nvSpPr>
        <dsp:cNvPr id="0" name=""/>
        <dsp:cNvSpPr/>
      </dsp:nvSpPr>
      <dsp:spPr>
        <a:xfrm>
          <a:off x="452457" y="2072636"/>
          <a:ext cx="842800" cy="842800"/>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32070" y="2252249"/>
          <a:ext cx="483574" cy="4835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83037" y="3177949"/>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Impact of heterogeneity on predictive metrics</a:t>
          </a:r>
        </a:p>
      </dsp:txBody>
      <dsp:txXfrm>
        <a:off x="183037" y="3177949"/>
        <a:ext cx="1381640" cy="621738"/>
      </dsp:txXfrm>
    </dsp:sp>
    <dsp:sp modelId="{BCA060F7-DE99-4FDD-8982-F81770EB79D7}">
      <dsp:nvSpPr>
        <dsp:cNvPr id="0" name=""/>
        <dsp:cNvSpPr/>
      </dsp:nvSpPr>
      <dsp:spPr>
        <a:xfrm>
          <a:off x="452457" y="4145097"/>
          <a:ext cx="842800" cy="8428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32070" y="4324710"/>
          <a:ext cx="483574" cy="483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83037" y="5250410"/>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Develop recommendations for testing based on groups of differing risks</a:t>
          </a:r>
        </a:p>
      </dsp:txBody>
      <dsp:txXfrm>
        <a:off x="183037" y="5250410"/>
        <a:ext cx="1381640" cy="6217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Extrapolating to global prevalence estimates</a:t>
          </a:r>
        </a:p>
      </dsp:txBody>
      <dsp:txXfrm>
        <a:off x="475740" y="4016162"/>
        <a:ext cx="3600000"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862601" y="368103"/>
          <a:ext cx="1259299" cy="12592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130976" y="636479"/>
          <a:ext cx="722548" cy="7225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60038"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Pooled testing in non-IID settings: effective parameters, effect on PPA and tests per sample</a:t>
          </a:r>
        </a:p>
      </dsp:txBody>
      <dsp:txXfrm>
        <a:off x="460038" y="2019644"/>
        <a:ext cx="2064425" cy="720000"/>
      </dsp:txXfrm>
    </dsp:sp>
    <dsp:sp modelId="{D6E04207-77B7-4665-9D66-EE1BF2BB2D7A}">
      <dsp:nvSpPr>
        <dsp:cNvPr id="0" name=""/>
        <dsp:cNvSpPr/>
      </dsp:nvSpPr>
      <dsp:spPr>
        <a:xfrm>
          <a:off x="3288300" y="368103"/>
          <a:ext cx="1259299" cy="1259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3556675" y="636479"/>
          <a:ext cx="722548" cy="722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28857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Impact of heterogeneity on predictive metrics</a:t>
          </a:r>
        </a:p>
      </dsp:txBody>
      <dsp:txXfrm>
        <a:off x="2885737" y="2019644"/>
        <a:ext cx="2064425" cy="720000"/>
      </dsp:txXfrm>
    </dsp:sp>
    <dsp:sp modelId="{4A34BFEE-DFCB-4D03-BCBF-19894F4DB645}">
      <dsp:nvSpPr>
        <dsp:cNvPr id="0" name=""/>
        <dsp:cNvSpPr/>
      </dsp:nvSpPr>
      <dsp:spPr>
        <a:xfrm>
          <a:off x="5714000" y="368103"/>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5982375" y="636479"/>
          <a:ext cx="722548" cy="722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53114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Extrapolating to global prevalence estimates</a:t>
          </a:r>
        </a:p>
      </dsp:txBody>
      <dsp:txXfrm>
        <a:off x="5311437" y="2019644"/>
        <a:ext cx="2064425" cy="720000"/>
      </dsp:txXfrm>
    </dsp:sp>
    <dsp:sp modelId="{BCA060F7-DE99-4FDD-8982-F81770EB79D7}">
      <dsp:nvSpPr>
        <dsp:cNvPr id="0" name=""/>
        <dsp:cNvSpPr/>
      </dsp:nvSpPr>
      <dsp:spPr>
        <a:xfrm>
          <a:off x="8139699" y="368103"/>
          <a:ext cx="1259299" cy="12592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8408074" y="636479"/>
          <a:ext cx="722548" cy="7225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7737136"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Develop recommendations for testing based on groups of differing risks</a:t>
          </a:r>
        </a:p>
      </dsp:txBody>
      <dsp:txXfrm>
        <a:off x="7737136" y="2019644"/>
        <a:ext cx="2064425"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B747B-0DED-DC45-B7AD-1704FA65054B}">
      <dsp:nvSpPr>
        <dsp:cNvPr id="0" name=""/>
        <dsp:cNvSpPr/>
      </dsp:nvSpPr>
      <dsp:spPr>
        <a:xfrm>
          <a:off x="0" y="3399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OBJECTIVE:</a:t>
          </a:r>
        </a:p>
      </dsp:txBody>
      <dsp:txXfrm>
        <a:off x="19419" y="53415"/>
        <a:ext cx="7690890" cy="358962"/>
      </dsp:txXfrm>
    </dsp:sp>
    <dsp:sp modelId="{281C1B8B-C9E6-3242-A964-9C03F204FAB8}">
      <dsp:nvSpPr>
        <dsp:cNvPr id="0" name=""/>
        <dsp:cNvSpPr/>
      </dsp:nvSpPr>
      <dsp:spPr>
        <a:xfrm>
          <a:off x="0" y="431796"/>
          <a:ext cx="7729728"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 empirically validated model to predict optimal pool size and associated expected PPA based on limit of detection, C</a:t>
          </a:r>
          <a:r>
            <a:rPr lang="en-US" sz="1300" kern="1200" baseline="-25000" dirty="0"/>
            <a:t>t</a:t>
          </a:r>
          <a:r>
            <a:rPr lang="en-US" sz="1300" kern="1200" dirty="0"/>
            <a:t> value distribution, and proportion of positive tests.</a:t>
          </a:r>
        </a:p>
      </dsp:txBody>
      <dsp:txXfrm>
        <a:off x="0" y="431796"/>
        <a:ext cx="7729728" cy="395887"/>
      </dsp:txXfrm>
    </dsp:sp>
    <dsp:sp modelId="{C76003C0-718D-0D4D-8FAD-154EEF9185A7}">
      <dsp:nvSpPr>
        <dsp:cNvPr id="0" name=""/>
        <dsp:cNvSpPr/>
      </dsp:nvSpPr>
      <dsp:spPr>
        <a:xfrm>
          <a:off x="0" y="827683"/>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LAB METHODS: </a:t>
          </a:r>
        </a:p>
      </dsp:txBody>
      <dsp:txXfrm>
        <a:off x="19419" y="847102"/>
        <a:ext cx="7690890" cy="358962"/>
      </dsp:txXfrm>
    </dsp:sp>
    <dsp:sp modelId="{E8440829-CBC5-F245-8D26-A2356CFFD3F4}">
      <dsp:nvSpPr>
        <dsp:cNvPr id="0" name=""/>
        <dsp:cNvSpPr/>
      </dsp:nvSpPr>
      <dsp:spPr>
        <a:xfrm>
          <a:off x="0" y="1225483"/>
          <a:ext cx="7729728" cy="431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Tested 1,648 prospectively-pooled specimens </a:t>
          </a:r>
        </a:p>
        <a:p>
          <a:pPr marL="114300" lvl="1" indent="-114300" algn="l" defTabSz="577850">
            <a:lnSpc>
              <a:spcPct val="90000"/>
            </a:lnSpc>
            <a:spcBef>
              <a:spcPct val="0"/>
            </a:spcBef>
            <a:spcAft>
              <a:spcPct val="20000"/>
            </a:spcAft>
            <a:buChar char="•"/>
          </a:pPr>
          <a:r>
            <a:rPr lang="en-US" sz="1300" kern="1200" dirty="0"/>
            <a:t>C</a:t>
          </a:r>
          <a:r>
            <a:rPr lang="en-US" sz="1300" kern="1200" baseline="-25000" dirty="0"/>
            <a:t>t</a:t>
          </a:r>
          <a:r>
            <a:rPr lang="en-US" sz="1300" kern="1200" dirty="0"/>
            <a:t> result between 40-45 = indeterminate result; &gt; 45 = negative</a:t>
          </a:r>
        </a:p>
      </dsp:txBody>
      <dsp:txXfrm>
        <a:off x="0" y="1225483"/>
        <a:ext cx="7729728" cy="431077"/>
      </dsp:txXfrm>
    </dsp:sp>
    <dsp:sp modelId="{108361F7-C5D4-AE48-8684-F512E1CB5F33}">
      <dsp:nvSpPr>
        <dsp:cNvPr id="0" name=""/>
        <dsp:cNvSpPr/>
      </dsp:nvSpPr>
      <dsp:spPr>
        <a:xfrm>
          <a:off x="0" y="1656561"/>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STATISTICAL METHODS: </a:t>
          </a:r>
        </a:p>
      </dsp:txBody>
      <dsp:txXfrm>
        <a:off x="19419" y="1675980"/>
        <a:ext cx="7690890" cy="358962"/>
      </dsp:txXfrm>
    </dsp:sp>
    <dsp:sp modelId="{EF41EB4E-73FB-0647-98FF-EBF6A040E5C1}">
      <dsp:nvSpPr>
        <dsp:cNvPr id="0" name=""/>
        <dsp:cNvSpPr/>
      </dsp:nvSpPr>
      <dsp:spPr>
        <a:xfrm>
          <a:off x="0" y="2054361"/>
          <a:ext cx="7729728" cy="615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Developed simulation model to estimate the effects of dilution on positive percent agreement (PPA) and efficiency of a two-stage pooled testing algorithm</a:t>
          </a:r>
        </a:p>
        <a:p>
          <a:pPr marL="114300" lvl="1" indent="-114300" algn="l" defTabSz="577850">
            <a:lnSpc>
              <a:spcPct val="90000"/>
            </a:lnSpc>
            <a:spcBef>
              <a:spcPct val="0"/>
            </a:spcBef>
            <a:spcAft>
              <a:spcPct val="20000"/>
            </a:spcAft>
            <a:buChar char="•"/>
          </a:pPr>
          <a:r>
            <a:rPr lang="en-US" sz="1300" kern="1200"/>
            <a:t>Validated model using the empiric lab data</a:t>
          </a:r>
        </a:p>
      </dsp:txBody>
      <dsp:txXfrm>
        <a:off x="0" y="2054361"/>
        <a:ext cx="7729728" cy="615825"/>
      </dsp:txXfrm>
    </dsp:sp>
    <dsp:sp modelId="{6260D00B-1ED6-8246-8ABE-6CAA811EC988}">
      <dsp:nvSpPr>
        <dsp:cNvPr id="0" name=""/>
        <dsp:cNvSpPr/>
      </dsp:nvSpPr>
      <dsp:spPr>
        <a:xfrm>
          <a:off x="0" y="267018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Assumed independence between samples in same pool </a:t>
          </a:r>
        </a:p>
      </dsp:txBody>
      <dsp:txXfrm>
        <a:off x="19419" y="2689605"/>
        <a:ext cx="7690890" cy="3589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272BF-A84A-4FB1-9DD3-85466B0B4A4D}">
      <dsp:nvSpPr>
        <dsp:cNvPr id="0" name=""/>
        <dsp:cNvSpPr/>
      </dsp:nvSpPr>
      <dsp:spPr>
        <a:xfrm>
          <a:off x="0" y="2800"/>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F5ECD-0179-403B-B767-64D72CD8D42E}">
      <dsp:nvSpPr>
        <dsp:cNvPr id="0" name=""/>
        <dsp:cNvSpPr/>
      </dsp:nvSpPr>
      <dsp:spPr>
        <a:xfrm>
          <a:off x="197190" y="149471"/>
          <a:ext cx="358528" cy="35852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B242-D0B1-41C9-A7C3-2AAE48C7921F}">
      <dsp:nvSpPr>
        <dsp:cNvPr id="0" name=""/>
        <dsp:cNvSpPr/>
      </dsp:nvSpPr>
      <dsp:spPr>
        <a:xfrm>
          <a:off x="752909" y="2800"/>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1) </a:t>
          </a:r>
          <a:r>
            <a:rPr lang="en-US" sz="1400" b="1" kern="1200" dirty="0"/>
            <a:t>Proportion of positive tests</a:t>
          </a:r>
          <a:r>
            <a:rPr lang="en-US" sz="1400" kern="1200" dirty="0"/>
            <a:t>: 0.1%, 1.0%, 3.0%, 5.0%, 10.0%, 15.0%</a:t>
          </a:r>
        </a:p>
      </dsp:txBody>
      <dsp:txXfrm>
        <a:off x="752909" y="2800"/>
        <a:ext cx="6976082" cy="651869"/>
      </dsp:txXfrm>
    </dsp:sp>
    <dsp:sp modelId="{2D5FD444-A6C7-4870-AA24-057CFB229381}">
      <dsp:nvSpPr>
        <dsp:cNvPr id="0" name=""/>
        <dsp:cNvSpPr/>
      </dsp:nvSpPr>
      <dsp:spPr>
        <a:xfrm>
          <a:off x="0" y="817638"/>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8CD0C-2E32-429E-A303-B36CD537E008}">
      <dsp:nvSpPr>
        <dsp:cNvPr id="0" name=""/>
        <dsp:cNvSpPr/>
      </dsp:nvSpPr>
      <dsp:spPr>
        <a:xfrm>
          <a:off x="197190" y="964308"/>
          <a:ext cx="358528" cy="3585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22444B-3F02-441A-AFBE-A6412F477021}">
      <dsp:nvSpPr>
        <dsp:cNvPr id="0" name=""/>
        <dsp:cNvSpPr/>
      </dsp:nvSpPr>
      <dsp:spPr>
        <a:xfrm>
          <a:off x="752909" y="817638"/>
          <a:ext cx="3478377"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2) </a:t>
          </a:r>
          <a:r>
            <a:rPr lang="en-US" sz="1400" b="1" kern="1200" dirty="0"/>
            <a:t>Assay analytical sensitivity</a:t>
          </a:r>
          <a:r>
            <a:rPr lang="en-US" sz="1400" kern="1200" dirty="0"/>
            <a:t>: </a:t>
          </a:r>
        </a:p>
        <a:p>
          <a:pPr marL="0" lvl="0" indent="0" algn="l" defTabSz="622300">
            <a:lnSpc>
              <a:spcPct val="100000"/>
            </a:lnSpc>
            <a:spcBef>
              <a:spcPct val="0"/>
            </a:spcBef>
            <a:spcAft>
              <a:spcPct val="35000"/>
            </a:spcAft>
            <a:buNone/>
          </a:pPr>
          <a:r>
            <a:rPr lang="en-US" sz="1400" kern="1200" dirty="0"/>
            <a:t>95% assay limit of detection (</a:t>
          </a:r>
          <a:r>
            <a:rPr lang="en-US" sz="1400" kern="1200" dirty="0" err="1"/>
            <a:t>LoD</a:t>
          </a:r>
          <a:r>
            <a:rPr lang="en-US" sz="1400" kern="1200" dirty="0"/>
            <a:t>) C</a:t>
          </a:r>
          <a:r>
            <a:rPr lang="en-US" sz="1400" kern="1200" baseline="-25000" dirty="0"/>
            <a:t>t</a:t>
          </a:r>
          <a:r>
            <a:rPr lang="en-US" sz="1400" kern="1200" dirty="0"/>
            <a:t> = 35</a:t>
          </a:r>
        </a:p>
      </dsp:txBody>
      <dsp:txXfrm>
        <a:off x="752909" y="817638"/>
        <a:ext cx="3478377" cy="651869"/>
      </dsp:txXfrm>
    </dsp:sp>
    <dsp:sp modelId="{5F691843-E2FD-42A9-8272-0A1BE0CCBD02}">
      <dsp:nvSpPr>
        <dsp:cNvPr id="0" name=""/>
        <dsp:cNvSpPr/>
      </dsp:nvSpPr>
      <dsp:spPr>
        <a:xfrm>
          <a:off x="4231287" y="817638"/>
          <a:ext cx="3497704"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488950">
            <a:lnSpc>
              <a:spcPct val="100000"/>
            </a:lnSpc>
            <a:spcBef>
              <a:spcPct val="0"/>
            </a:spcBef>
            <a:spcAft>
              <a:spcPct val="35000"/>
            </a:spcAft>
            <a:buNone/>
          </a:pPr>
          <a:r>
            <a:rPr lang="en-US" sz="1100" kern="1200"/>
            <a:t>C</a:t>
          </a:r>
          <a:r>
            <a:rPr lang="en-US" sz="1100" kern="1200" baseline="-25000"/>
            <a:t>t</a:t>
          </a:r>
          <a:r>
            <a:rPr lang="en-US" sz="1100" kern="1200"/>
            <a:t> value corresponding to the probability of detecting 95% of true positives (95% LoD). Specimens with C</a:t>
          </a:r>
          <a:r>
            <a:rPr lang="en-US" sz="1100" kern="1200" baseline="-25000"/>
            <a:t>t</a:t>
          </a:r>
          <a:r>
            <a:rPr lang="en-US" sz="1100" kern="1200"/>
            <a:t> &gt; LoD are assigned a decreasing probability of detection based on a probit regression curve (derived from empiric data)</a:t>
          </a:r>
        </a:p>
      </dsp:txBody>
      <dsp:txXfrm>
        <a:off x="4231287" y="817638"/>
        <a:ext cx="3497704" cy="651869"/>
      </dsp:txXfrm>
    </dsp:sp>
    <dsp:sp modelId="{A15D69CC-4B0B-4466-B5CF-8190F8B83068}">
      <dsp:nvSpPr>
        <dsp:cNvPr id="0" name=""/>
        <dsp:cNvSpPr/>
      </dsp:nvSpPr>
      <dsp:spPr>
        <a:xfrm>
          <a:off x="0" y="1632475"/>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7A928-D53D-4E5E-88B3-BB208804BB0B}">
      <dsp:nvSpPr>
        <dsp:cNvPr id="0" name=""/>
        <dsp:cNvSpPr/>
      </dsp:nvSpPr>
      <dsp:spPr>
        <a:xfrm>
          <a:off x="197190" y="1779145"/>
          <a:ext cx="358528" cy="3585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F2C62-1EBC-4596-A2C6-3A3ACC3DD6B0}">
      <dsp:nvSpPr>
        <dsp:cNvPr id="0" name=""/>
        <dsp:cNvSpPr/>
      </dsp:nvSpPr>
      <dsp:spPr>
        <a:xfrm>
          <a:off x="752909" y="1632475"/>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3) </a:t>
          </a:r>
          <a:r>
            <a:rPr lang="en-US" sz="1400" b="1" kern="1200" dirty="0"/>
            <a:t>Viral load distribution: </a:t>
          </a:r>
        </a:p>
        <a:p>
          <a:pPr marL="0" lvl="0" indent="0" algn="l" defTabSz="622300">
            <a:lnSpc>
              <a:spcPct val="100000"/>
            </a:lnSpc>
            <a:spcBef>
              <a:spcPct val="0"/>
            </a:spcBef>
            <a:spcAft>
              <a:spcPct val="35000"/>
            </a:spcAft>
            <a:buNone/>
          </a:pPr>
          <a:r>
            <a:rPr lang="en-US" sz="1400" kern="1200" dirty="0"/>
            <a:t>% of individual amplified C</a:t>
          </a:r>
          <a:r>
            <a:rPr lang="en-US" sz="1400" kern="1200" baseline="-25000" dirty="0"/>
            <a:t>t</a:t>
          </a:r>
          <a:r>
            <a:rPr lang="en-US" sz="1400" kern="1200" dirty="0"/>
            <a:t> values above the </a:t>
          </a:r>
          <a:r>
            <a:rPr lang="en-US" sz="1400" kern="1200" dirty="0" err="1"/>
            <a:t>LoD</a:t>
          </a:r>
          <a:r>
            <a:rPr lang="en-US" sz="1400" kern="1200" dirty="0"/>
            <a:t>-</a:t>
          </a:r>
          <a:r>
            <a:rPr lang="en-US" sz="1400" i="1" kern="1200" dirty="0"/>
            <a:t> </a:t>
          </a:r>
          <a:r>
            <a:rPr lang="en-US" sz="1400" kern="1200" dirty="0"/>
            <a:t>5%, 10%, 15%, 20%, 25%, 30%</a:t>
          </a:r>
        </a:p>
      </dsp:txBody>
      <dsp:txXfrm>
        <a:off x="752909" y="1632475"/>
        <a:ext cx="6976082" cy="651869"/>
      </dsp:txXfrm>
    </dsp:sp>
    <dsp:sp modelId="{AF897C62-79A3-4594-9D8C-955CAAA34056}">
      <dsp:nvSpPr>
        <dsp:cNvPr id="0" name=""/>
        <dsp:cNvSpPr/>
      </dsp:nvSpPr>
      <dsp:spPr>
        <a:xfrm>
          <a:off x="0" y="2447312"/>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046E9-A4AF-4A94-A79A-9C8A71D825F3}">
      <dsp:nvSpPr>
        <dsp:cNvPr id="0" name=""/>
        <dsp:cNvSpPr/>
      </dsp:nvSpPr>
      <dsp:spPr>
        <a:xfrm>
          <a:off x="197190" y="2593983"/>
          <a:ext cx="358528" cy="3585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99FA5-BE00-4B34-96B7-397E0D5471ED}">
      <dsp:nvSpPr>
        <dsp:cNvPr id="0" name=""/>
        <dsp:cNvSpPr/>
      </dsp:nvSpPr>
      <dsp:spPr>
        <a:xfrm>
          <a:off x="752909" y="2447312"/>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4) </a:t>
          </a:r>
          <a:r>
            <a:rPr lang="en-US" sz="1400" b="1" kern="1200" dirty="0"/>
            <a:t>Pool size: </a:t>
          </a:r>
          <a:r>
            <a:rPr lang="en-US" sz="1400" kern="1200" dirty="0"/>
            <a:t>1-20</a:t>
          </a:r>
        </a:p>
      </dsp:txBody>
      <dsp:txXfrm>
        <a:off x="752909" y="2447312"/>
        <a:ext cx="6976082" cy="651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DA583-3464-544F-BB1D-AA3419D83A60}">
      <dsp:nvSpPr>
        <dsp:cNvPr id="0" name=""/>
        <dsp:cNvSpPr/>
      </dsp:nvSpPr>
      <dsp:spPr>
        <a:xfrm>
          <a:off x="1502644" y="0"/>
          <a:ext cx="1860350" cy="103352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Advantages</a:t>
          </a:r>
        </a:p>
      </dsp:txBody>
      <dsp:txXfrm>
        <a:off x="1532915" y="30271"/>
        <a:ext cx="1799808" cy="972985"/>
      </dsp:txXfrm>
    </dsp:sp>
    <dsp:sp modelId="{8AC4786F-C01F-3B4C-BCAA-0E4ABC7C94C5}">
      <dsp:nvSpPr>
        <dsp:cNvPr id="0" name=""/>
        <dsp:cNvSpPr/>
      </dsp:nvSpPr>
      <dsp:spPr>
        <a:xfrm>
          <a:off x="4189817" y="0"/>
          <a:ext cx="1860350" cy="103352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Limitations</a:t>
          </a:r>
        </a:p>
      </dsp:txBody>
      <dsp:txXfrm>
        <a:off x="4220088" y="30271"/>
        <a:ext cx="1799808" cy="972985"/>
      </dsp:txXfrm>
    </dsp:sp>
    <dsp:sp modelId="{07A98BC0-CD57-674E-A2F5-99589186466F}">
      <dsp:nvSpPr>
        <dsp:cNvPr id="0" name=""/>
        <dsp:cNvSpPr/>
      </dsp:nvSpPr>
      <dsp:spPr>
        <a:xfrm>
          <a:off x="3388833" y="4392493"/>
          <a:ext cx="775145" cy="775145"/>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018D0F-7E3A-0842-B9DD-50DD380E6D12}">
      <dsp:nvSpPr>
        <dsp:cNvPr id="0" name=""/>
        <dsp:cNvSpPr/>
      </dsp:nvSpPr>
      <dsp:spPr>
        <a:xfrm rot="240000">
          <a:off x="1450258" y="4060334"/>
          <a:ext cx="4652295" cy="325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35A373-544A-A448-A324-ACC1E0858FF0}">
      <dsp:nvSpPr>
        <dsp:cNvPr id="0" name=""/>
        <dsp:cNvSpPr/>
      </dsp:nvSpPr>
      <dsp:spPr>
        <a:xfrm rot="240000">
          <a:off x="4243557" y="3246954"/>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Optimal Pool Size, Feasibility of strategy</a:t>
          </a:r>
        </a:p>
      </dsp:txBody>
      <dsp:txXfrm>
        <a:off x="4285773" y="3289170"/>
        <a:ext cx="1771790" cy="780377"/>
      </dsp:txXfrm>
    </dsp:sp>
    <dsp:sp modelId="{6D6D38B6-B89B-4E46-85B3-22B684D8DC04}">
      <dsp:nvSpPr>
        <dsp:cNvPr id="0" name=""/>
        <dsp:cNvSpPr/>
      </dsp:nvSpPr>
      <dsp:spPr>
        <a:xfrm rot="240000">
          <a:off x="4310736" y="2316779"/>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Dilution &amp; Analytic Sensitivity</a:t>
          </a:r>
        </a:p>
      </dsp:txBody>
      <dsp:txXfrm>
        <a:off x="4352952" y="2358995"/>
        <a:ext cx="1771790" cy="780377"/>
      </dsp:txXfrm>
    </dsp:sp>
    <dsp:sp modelId="{AD9193E1-4FAA-2D40-ABB5-C9B0DC02FB1A}">
      <dsp:nvSpPr>
        <dsp:cNvPr id="0" name=""/>
        <dsp:cNvSpPr/>
      </dsp:nvSpPr>
      <dsp:spPr>
        <a:xfrm rot="240000">
          <a:off x="4377916" y="1407274"/>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Disease Prevalence</a:t>
          </a:r>
        </a:p>
      </dsp:txBody>
      <dsp:txXfrm>
        <a:off x="4420132" y="1449490"/>
        <a:ext cx="1771790" cy="780377"/>
      </dsp:txXfrm>
    </dsp:sp>
    <dsp:sp modelId="{A036FF8F-D031-324A-8A42-2D62F5CDF793}">
      <dsp:nvSpPr>
        <dsp:cNvPr id="0" name=""/>
        <dsp:cNvSpPr/>
      </dsp:nvSpPr>
      <dsp:spPr>
        <a:xfrm rot="240000">
          <a:off x="1582223" y="3060919"/>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Minimize average number of tests per person </a:t>
          </a:r>
        </a:p>
      </dsp:txBody>
      <dsp:txXfrm>
        <a:off x="1624439" y="3103135"/>
        <a:ext cx="1771790" cy="780377"/>
      </dsp:txXfrm>
    </dsp:sp>
    <dsp:sp modelId="{7F239ADA-3462-144C-B126-CE730A85B308}">
      <dsp:nvSpPr>
        <dsp:cNvPr id="0" name=""/>
        <dsp:cNvSpPr/>
      </dsp:nvSpPr>
      <dsp:spPr>
        <a:xfrm rot="240000">
          <a:off x="1649402" y="2130744"/>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More testing using fewer resources</a:t>
          </a:r>
        </a:p>
      </dsp:txBody>
      <dsp:txXfrm>
        <a:off x="1691618" y="2172960"/>
        <a:ext cx="1771790" cy="780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52457" y="175"/>
          <a:ext cx="842800" cy="842800"/>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32070" y="179788"/>
          <a:ext cx="483574" cy="4835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83037" y="1105488"/>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Impact of heterogeneity on predictive metrics</a:t>
          </a:r>
        </a:p>
      </dsp:txBody>
      <dsp:txXfrm>
        <a:off x="183037" y="1105488"/>
        <a:ext cx="1381640" cy="621738"/>
      </dsp:txXfrm>
    </dsp:sp>
    <dsp:sp modelId="{4A34BFEE-DFCB-4D03-BCBF-19894F4DB645}">
      <dsp:nvSpPr>
        <dsp:cNvPr id="0" name=""/>
        <dsp:cNvSpPr/>
      </dsp:nvSpPr>
      <dsp:spPr>
        <a:xfrm>
          <a:off x="452457" y="2072636"/>
          <a:ext cx="842800" cy="842800"/>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32070" y="2252249"/>
          <a:ext cx="483574" cy="4835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83037" y="3177949"/>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Extrapolating to global prevalence estimates</a:t>
          </a:r>
        </a:p>
      </dsp:txBody>
      <dsp:txXfrm>
        <a:off x="183037" y="3177949"/>
        <a:ext cx="1381640" cy="621738"/>
      </dsp:txXfrm>
    </dsp:sp>
    <dsp:sp modelId="{BCA060F7-DE99-4FDD-8982-F81770EB79D7}">
      <dsp:nvSpPr>
        <dsp:cNvPr id="0" name=""/>
        <dsp:cNvSpPr/>
      </dsp:nvSpPr>
      <dsp:spPr>
        <a:xfrm>
          <a:off x="452457" y="4145097"/>
          <a:ext cx="842800" cy="8428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32070" y="4324710"/>
          <a:ext cx="483574" cy="483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83037" y="5250410"/>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Develop recommendations for testing based on groups of differing risks</a:t>
          </a:r>
        </a:p>
      </dsp:txBody>
      <dsp:txXfrm>
        <a:off x="183037" y="5250410"/>
        <a:ext cx="1381640" cy="6217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Pooled testing in non-IID settings: effective parameters, effect on PPA and tests per sample</a:t>
          </a:r>
        </a:p>
      </dsp:txBody>
      <dsp:txXfrm>
        <a:off x="475740" y="4016162"/>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ADCBC-7B22-F24E-8422-FD8338088CCC}">
      <dsp:nvSpPr>
        <dsp:cNvPr id="0" name=""/>
        <dsp:cNvSpPr/>
      </dsp:nvSpPr>
      <dsp:spPr>
        <a:xfrm>
          <a:off x="1300" y="689352"/>
          <a:ext cx="1723270" cy="17232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Specimen </a:t>
          </a:r>
          <a:r>
            <a:rPr lang="en-US" sz="1700" i="1" kern="1200" dirty="0" err="1"/>
            <a:t>i</a:t>
          </a:r>
          <a:r>
            <a:rPr lang="en-US" sz="1700" i="1" kern="1200" dirty="0"/>
            <a:t> </a:t>
          </a:r>
          <a:r>
            <a:rPr lang="en-US" sz="1700" i="0" kern="1200" dirty="0"/>
            <a:t>infected</a:t>
          </a:r>
          <a:endParaRPr lang="en-US" sz="1700" kern="1200" dirty="0"/>
        </a:p>
      </dsp:txBody>
      <dsp:txXfrm>
        <a:off x="253667" y="941719"/>
        <a:ext cx="1218536" cy="1218536"/>
      </dsp:txXfrm>
    </dsp:sp>
    <dsp:sp modelId="{AC1758B2-0D86-164E-B444-61D66FDC57B4}">
      <dsp:nvSpPr>
        <dsp:cNvPr id="0" name=""/>
        <dsp:cNvSpPr/>
      </dsp:nvSpPr>
      <dsp:spPr>
        <a:xfrm>
          <a:off x="4863461" y="963093"/>
          <a:ext cx="999497" cy="99949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95944" y="1345301"/>
        <a:ext cx="734531" cy="235081"/>
      </dsp:txXfrm>
    </dsp:sp>
    <dsp:sp modelId="{22625602-E46B-3544-A654-2A7CF60BE5B8}">
      <dsp:nvSpPr>
        <dsp:cNvPr id="0" name=""/>
        <dsp:cNvSpPr/>
      </dsp:nvSpPr>
      <dsp:spPr>
        <a:xfrm>
          <a:off x="3003927" y="689352"/>
          <a:ext cx="1723270" cy="17232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Community transmission probability (prevalence) </a:t>
          </a:r>
          <a14:m xmlns:a14="http://schemas.microsoft.com/office/drawing/2010/main">
            <m:oMath xmlns:m="http://schemas.openxmlformats.org/officeDocument/2006/math">
              <m:r>
                <a:rPr lang="en-US" sz="1700" i="1" kern="1200" smtClean="0">
                  <a:latin typeface="Cambria Math" panose="02040503050406030204" pitchFamily="18" charset="0"/>
                  <a:ea typeface="Cambria Math" panose="02040503050406030204" pitchFamily="18" charset="0"/>
                </a:rPr>
                <m:t>𝜋</m:t>
              </m:r>
            </m:oMath>
          </a14:m>
          <a:endParaRPr lang="en-US" sz="1700" kern="1200" dirty="0"/>
        </a:p>
      </dsp:txBody>
      <dsp:txXfrm>
        <a:off x="3256294" y="941719"/>
        <a:ext cx="1218536" cy="1218536"/>
      </dsp:txXfrm>
    </dsp:sp>
    <dsp:sp modelId="{65BD021F-4AA9-5E47-AE45-02767C4EC518}">
      <dsp:nvSpPr>
        <dsp:cNvPr id="0" name=""/>
        <dsp:cNvSpPr/>
      </dsp:nvSpPr>
      <dsp:spPr>
        <a:xfrm>
          <a:off x="1784718" y="963093"/>
          <a:ext cx="999497" cy="999497"/>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17201" y="1168989"/>
        <a:ext cx="734531" cy="587705"/>
      </dsp:txXfrm>
    </dsp:sp>
    <dsp:sp modelId="{65CED8A5-79F0-774C-8177-B1F5CD0730CD}">
      <dsp:nvSpPr>
        <dsp:cNvPr id="0" name=""/>
        <dsp:cNvSpPr/>
      </dsp:nvSpPr>
      <dsp:spPr>
        <a:xfrm>
          <a:off x="6006554" y="689352"/>
          <a:ext cx="1723270" cy="17232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Network transmission probability </a:t>
          </a:r>
        </a:p>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i="1" kern="1200" smtClean="0">
                    <a:latin typeface="Cambria Math" panose="02040503050406030204" pitchFamily="18" charset="0"/>
                    <a:ea typeface="Cambria Math" panose="02040503050406030204" pitchFamily="18" charset="0"/>
                  </a:rPr>
                  <m:t>𝜏</m:t>
                </m:r>
              </m:oMath>
            </m:oMathPara>
          </a14:m>
          <a:endParaRPr lang="en-US" sz="1700" kern="1200" dirty="0"/>
        </a:p>
      </dsp:txBody>
      <dsp:txXfrm>
        <a:off x="6258921" y="941719"/>
        <a:ext cx="1218536" cy="12185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272BF-A84A-4FB1-9DD3-85466B0B4A4D}">
      <dsp:nvSpPr>
        <dsp:cNvPr id="0" name=""/>
        <dsp:cNvSpPr/>
      </dsp:nvSpPr>
      <dsp:spPr>
        <a:xfrm>
          <a:off x="0" y="1287"/>
          <a:ext cx="7729728" cy="652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F5ECD-0179-403B-B767-64D72CD8D42E}">
      <dsp:nvSpPr>
        <dsp:cNvPr id="0" name=""/>
        <dsp:cNvSpPr/>
      </dsp:nvSpPr>
      <dsp:spPr>
        <a:xfrm>
          <a:off x="197383" y="148101"/>
          <a:ext cx="358878" cy="35887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B242-D0B1-41C9-A7C3-2AAE48C7921F}">
      <dsp:nvSpPr>
        <dsp:cNvPr id="0" name=""/>
        <dsp:cNvSpPr/>
      </dsp:nvSpPr>
      <dsp:spPr>
        <a:xfrm>
          <a:off x="753645" y="1287"/>
          <a:ext cx="6976082" cy="65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7" tIns="69057" rIns="69057" bIns="69057" numCol="1" spcCol="1270" anchor="ctr" anchorCtr="0">
          <a:noAutofit/>
        </a:bodyPr>
        <a:lstStyle/>
        <a:p>
          <a:pPr marL="0" lvl="0" indent="0" algn="l" defTabSz="622300">
            <a:lnSpc>
              <a:spcPct val="100000"/>
            </a:lnSpc>
            <a:spcBef>
              <a:spcPct val="0"/>
            </a:spcBef>
            <a:spcAft>
              <a:spcPct val="35000"/>
            </a:spcAft>
            <a:buNone/>
          </a:pPr>
          <a:r>
            <a:rPr lang="en-US" sz="1400" kern="1200" dirty="0"/>
            <a:t>1) </a:t>
          </a:r>
          <a:r>
            <a:rPr lang="en-US" sz="1400" b="1" kern="1200" dirty="0"/>
            <a:t>Community Prevalence (</a:t>
          </a:r>
          <a14:m xmlns:a14="http://schemas.microsoft.com/office/drawing/2010/main">
            <m:oMath xmlns:m="http://schemas.openxmlformats.org/officeDocument/2006/math">
              <m:r>
                <a:rPr lang="en-US" sz="1400" b="1" i="1" kern="1200" smtClean="0">
                  <a:latin typeface="Cambria Math" panose="02040503050406030204" pitchFamily="18" charset="0"/>
                  <a:ea typeface="Cambria Math" panose="02040503050406030204" pitchFamily="18" charset="0"/>
                </a:rPr>
                <m:t>𝝅</m:t>
              </m:r>
            </m:oMath>
          </a14:m>
          <a:r>
            <a:rPr lang="en-US" sz="1400" b="1" kern="1200" dirty="0"/>
            <a:t>): </a:t>
          </a:r>
          <a:r>
            <a:rPr lang="en-US" sz="1400" kern="1200" dirty="0"/>
            <a:t>0.1%, 1.0%, 3.0%, 5.0%, 10.0%, 15.0%</a:t>
          </a:r>
        </a:p>
      </dsp:txBody>
      <dsp:txXfrm>
        <a:off x="753645" y="1287"/>
        <a:ext cx="6976082" cy="652506"/>
      </dsp:txXfrm>
    </dsp:sp>
    <dsp:sp modelId="{2D5FD444-A6C7-4870-AA24-057CFB229381}">
      <dsp:nvSpPr>
        <dsp:cNvPr id="0" name=""/>
        <dsp:cNvSpPr/>
      </dsp:nvSpPr>
      <dsp:spPr>
        <a:xfrm>
          <a:off x="0" y="816921"/>
          <a:ext cx="7729728" cy="652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8CD0C-2E32-429E-A303-B36CD537E008}">
      <dsp:nvSpPr>
        <dsp:cNvPr id="0" name=""/>
        <dsp:cNvSpPr/>
      </dsp:nvSpPr>
      <dsp:spPr>
        <a:xfrm>
          <a:off x="197383" y="963735"/>
          <a:ext cx="358878" cy="3588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22444B-3F02-441A-AFBE-A6412F477021}">
      <dsp:nvSpPr>
        <dsp:cNvPr id="0" name=""/>
        <dsp:cNvSpPr/>
      </dsp:nvSpPr>
      <dsp:spPr>
        <a:xfrm>
          <a:off x="753645" y="816921"/>
          <a:ext cx="6976082" cy="65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7" tIns="69057" rIns="69057" bIns="69057" numCol="1" spcCol="1270" anchor="ctr" anchorCtr="0">
          <a:noAutofit/>
        </a:bodyPr>
        <a:lstStyle/>
        <a:p>
          <a:pPr marL="0" lvl="0" indent="0" algn="l" defTabSz="622300">
            <a:lnSpc>
              <a:spcPct val="100000"/>
            </a:lnSpc>
            <a:spcBef>
              <a:spcPct val="0"/>
            </a:spcBef>
            <a:spcAft>
              <a:spcPct val="35000"/>
            </a:spcAft>
            <a:buNone/>
          </a:pPr>
          <a:endParaRPr lang="en-US" sz="1400" kern="1200" dirty="0"/>
        </a:p>
      </dsp:txBody>
      <dsp:txXfrm>
        <a:off x="753645" y="816921"/>
        <a:ext cx="6976082" cy="652506"/>
      </dsp:txXfrm>
    </dsp:sp>
    <dsp:sp modelId="{A15D69CC-4B0B-4466-B5CF-8190F8B83068}">
      <dsp:nvSpPr>
        <dsp:cNvPr id="0" name=""/>
        <dsp:cNvSpPr/>
      </dsp:nvSpPr>
      <dsp:spPr>
        <a:xfrm>
          <a:off x="0" y="1632554"/>
          <a:ext cx="7729728" cy="652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7A928-D53D-4E5E-88B3-BB208804BB0B}">
      <dsp:nvSpPr>
        <dsp:cNvPr id="0" name=""/>
        <dsp:cNvSpPr/>
      </dsp:nvSpPr>
      <dsp:spPr>
        <a:xfrm>
          <a:off x="197383" y="1779368"/>
          <a:ext cx="358878" cy="3588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F2C62-1EBC-4596-A2C6-3A3ACC3DD6B0}">
      <dsp:nvSpPr>
        <dsp:cNvPr id="0" name=""/>
        <dsp:cNvSpPr/>
      </dsp:nvSpPr>
      <dsp:spPr>
        <a:xfrm>
          <a:off x="753645" y="1632554"/>
          <a:ext cx="6976082" cy="65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7" tIns="69057" rIns="69057" bIns="69057" numCol="1" spcCol="1270" anchor="ctr" anchorCtr="0">
          <a:noAutofit/>
        </a:bodyPr>
        <a:lstStyle/>
        <a:p>
          <a:pPr marL="0" lvl="0" indent="0" algn="l" defTabSz="622300">
            <a:lnSpc>
              <a:spcPct val="100000"/>
            </a:lnSpc>
            <a:spcBef>
              <a:spcPct val="0"/>
            </a:spcBef>
            <a:spcAft>
              <a:spcPct val="35000"/>
            </a:spcAft>
            <a:buNone/>
          </a:pPr>
          <a:r>
            <a:rPr lang="en-US" sz="1400" kern="1200" dirty="0"/>
            <a:t>3) </a:t>
          </a:r>
          <a:r>
            <a:rPr lang="en-US" sz="1400" b="1" kern="1200" dirty="0"/>
            <a:t>Viral load distribution: </a:t>
          </a:r>
        </a:p>
        <a:p>
          <a:pPr marL="0" lvl="0" indent="0" algn="l" defTabSz="622300">
            <a:lnSpc>
              <a:spcPct val="100000"/>
            </a:lnSpc>
            <a:spcBef>
              <a:spcPct val="0"/>
            </a:spcBef>
            <a:spcAft>
              <a:spcPct val="35000"/>
            </a:spcAft>
            <a:buNone/>
          </a:pPr>
          <a:r>
            <a:rPr lang="en-US" sz="1400" kern="1200" dirty="0"/>
            <a:t>% of individual amplified C</a:t>
          </a:r>
          <a:r>
            <a:rPr lang="en-US" sz="1400" kern="1200" baseline="-25000" dirty="0"/>
            <a:t>t</a:t>
          </a:r>
          <a:r>
            <a:rPr lang="en-US" sz="1400" kern="1200" dirty="0"/>
            <a:t> values above the </a:t>
          </a:r>
          <a:r>
            <a:rPr lang="en-US" sz="1400" kern="1200" dirty="0" err="1"/>
            <a:t>LoD</a:t>
          </a:r>
          <a:r>
            <a:rPr lang="en-US" sz="1400" kern="1200" dirty="0"/>
            <a:t>-</a:t>
          </a:r>
          <a:r>
            <a:rPr lang="en-US" sz="1400" i="1" kern="1200" dirty="0"/>
            <a:t> </a:t>
          </a:r>
          <a:r>
            <a:rPr lang="en-US" sz="1400" kern="1200" dirty="0"/>
            <a:t>5%, 10%, 15%, 20%, 25%, 30%</a:t>
          </a:r>
        </a:p>
      </dsp:txBody>
      <dsp:txXfrm>
        <a:off x="753645" y="1632554"/>
        <a:ext cx="6976082" cy="652506"/>
      </dsp:txXfrm>
    </dsp:sp>
    <dsp:sp modelId="{AF897C62-79A3-4594-9D8C-955CAAA34056}">
      <dsp:nvSpPr>
        <dsp:cNvPr id="0" name=""/>
        <dsp:cNvSpPr/>
      </dsp:nvSpPr>
      <dsp:spPr>
        <a:xfrm>
          <a:off x="0" y="2448188"/>
          <a:ext cx="7729728" cy="652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046E9-A4AF-4A94-A79A-9C8A71D825F3}">
      <dsp:nvSpPr>
        <dsp:cNvPr id="0" name=""/>
        <dsp:cNvSpPr/>
      </dsp:nvSpPr>
      <dsp:spPr>
        <a:xfrm>
          <a:off x="197383" y="2595002"/>
          <a:ext cx="358878" cy="3588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99FA5-BE00-4B34-96B7-397E0D5471ED}">
      <dsp:nvSpPr>
        <dsp:cNvPr id="0" name=""/>
        <dsp:cNvSpPr/>
      </dsp:nvSpPr>
      <dsp:spPr>
        <a:xfrm>
          <a:off x="753645" y="2448188"/>
          <a:ext cx="6976082" cy="65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7" tIns="69057" rIns="69057" bIns="69057" numCol="1" spcCol="1270" anchor="ctr" anchorCtr="0">
          <a:noAutofit/>
        </a:bodyPr>
        <a:lstStyle/>
        <a:p>
          <a:pPr marL="0" lvl="0" indent="0" algn="l" defTabSz="622300">
            <a:lnSpc>
              <a:spcPct val="100000"/>
            </a:lnSpc>
            <a:spcBef>
              <a:spcPct val="0"/>
            </a:spcBef>
            <a:spcAft>
              <a:spcPct val="35000"/>
            </a:spcAft>
            <a:buNone/>
          </a:pPr>
          <a:r>
            <a:rPr lang="en-US" sz="1400" kern="1200" dirty="0"/>
            <a:t>Constant: </a:t>
          </a:r>
          <a:r>
            <a:rPr lang="en-US" sz="1400" b="1" kern="1200" dirty="0"/>
            <a:t>Assay analytical sensitivity</a:t>
          </a:r>
          <a:r>
            <a:rPr lang="en-US" sz="1400" kern="1200" dirty="0"/>
            <a:t>: </a:t>
          </a:r>
        </a:p>
        <a:p>
          <a:pPr marL="0" lvl="0" indent="0" algn="l" defTabSz="622300">
            <a:lnSpc>
              <a:spcPct val="100000"/>
            </a:lnSpc>
            <a:spcBef>
              <a:spcPct val="0"/>
            </a:spcBef>
            <a:spcAft>
              <a:spcPct val="35000"/>
            </a:spcAft>
            <a:buNone/>
          </a:pPr>
          <a:r>
            <a:rPr lang="en-US" sz="1400" kern="1200" dirty="0"/>
            <a:t>95% assay limit of detection (</a:t>
          </a:r>
          <a:r>
            <a:rPr lang="en-US" sz="1400" kern="1200" dirty="0" err="1"/>
            <a:t>LoD</a:t>
          </a:r>
          <a:r>
            <a:rPr lang="en-US" sz="1400" kern="1200" dirty="0"/>
            <a:t>) C</a:t>
          </a:r>
          <a:r>
            <a:rPr lang="en-US" sz="1400" kern="1200" baseline="-25000" dirty="0"/>
            <a:t>t</a:t>
          </a:r>
          <a:r>
            <a:rPr lang="en-US" sz="1400" kern="1200" dirty="0"/>
            <a:t> = 35</a:t>
          </a:r>
        </a:p>
      </dsp:txBody>
      <dsp:txXfrm>
        <a:off x="753645" y="2448188"/>
        <a:ext cx="6976082" cy="6525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39A49-7656-4F45-AB2A-4ABBDB6EFA1B}">
      <dsp:nvSpPr>
        <dsp:cNvPr id="0" name=""/>
        <dsp:cNvSpPr/>
      </dsp:nvSpPr>
      <dsp:spPr>
        <a:xfrm>
          <a:off x="2032" y="2095242"/>
          <a:ext cx="2184882" cy="10924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True population: correlated individuals</a:t>
          </a:r>
        </a:p>
      </dsp:txBody>
      <dsp:txXfrm>
        <a:off x="34029" y="2127239"/>
        <a:ext cx="2120888" cy="1028447"/>
      </dsp:txXfrm>
    </dsp:sp>
    <dsp:sp modelId="{9484573D-235A-C64A-BF4A-0AE4380DE8C4}">
      <dsp:nvSpPr>
        <dsp:cNvPr id="0" name=""/>
        <dsp:cNvSpPr/>
      </dsp:nvSpPr>
      <dsp:spPr>
        <a:xfrm rot="19457599">
          <a:off x="2085753" y="2308775"/>
          <a:ext cx="1076276" cy="37221"/>
        </a:xfrm>
        <a:custGeom>
          <a:avLst/>
          <a:gdLst/>
          <a:ahLst/>
          <a:cxnLst/>
          <a:rect l="0" t="0" r="0" b="0"/>
          <a:pathLst>
            <a:path>
              <a:moveTo>
                <a:pt x="0" y="18610"/>
              </a:moveTo>
              <a:lnTo>
                <a:pt x="1076276" y="1861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6984" y="2300479"/>
        <a:ext cx="53813" cy="53813"/>
      </dsp:txXfrm>
    </dsp:sp>
    <dsp:sp modelId="{E681688A-D8F8-094F-AC8E-4A1F1F449D0F}">
      <dsp:nvSpPr>
        <dsp:cNvPr id="0" name=""/>
        <dsp:cNvSpPr/>
      </dsp:nvSpPr>
      <dsp:spPr>
        <a:xfrm>
          <a:off x="3060868" y="1467089"/>
          <a:ext cx="2184882" cy="1092441"/>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Null mode: Ignore correlation – erroneously treat as IID</a:t>
          </a:r>
        </a:p>
      </dsp:txBody>
      <dsp:txXfrm>
        <a:off x="3092865" y="1499086"/>
        <a:ext cx="2120888" cy="1028447"/>
      </dsp:txXfrm>
    </dsp:sp>
    <dsp:sp modelId="{2B0D9E20-A89F-9F4C-A852-E461CAF5F3C8}">
      <dsp:nvSpPr>
        <dsp:cNvPr id="0" name=""/>
        <dsp:cNvSpPr/>
      </dsp:nvSpPr>
      <dsp:spPr>
        <a:xfrm>
          <a:off x="5245750" y="1994698"/>
          <a:ext cx="873952" cy="37221"/>
        </a:xfrm>
        <a:custGeom>
          <a:avLst/>
          <a:gdLst/>
          <a:ahLst/>
          <a:cxnLst/>
          <a:rect l="0" t="0" r="0" b="0"/>
          <a:pathLst>
            <a:path>
              <a:moveTo>
                <a:pt x="0" y="18610"/>
              </a:moveTo>
              <a:lnTo>
                <a:pt x="873952" y="18610"/>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60878" y="1991460"/>
        <a:ext cx="43697" cy="43697"/>
      </dsp:txXfrm>
    </dsp:sp>
    <dsp:sp modelId="{6C928C8A-31D5-0B47-9E06-9697EEB7E2A4}">
      <dsp:nvSpPr>
        <dsp:cNvPr id="0" name=""/>
        <dsp:cNvSpPr/>
      </dsp:nvSpPr>
      <dsp:spPr>
        <a:xfrm>
          <a:off x="6119703" y="1467089"/>
          <a:ext cx="2184882" cy="1092441"/>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Expected number of positives per pool has binomial distribution</a:t>
          </a:r>
        </a:p>
      </dsp:txBody>
      <dsp:txXfrm>
        <a:off x="6151700" y="1499086"/>
        <a:ext cx="2120888" cy="1028447"/>
      </dsp:txXfrm>
    </dsp:sp>
    <dsp:sp modelId="{58F1E137-A49B-CE4B-AFF1-A18B6E03E5BB}">
      <dsp:nvSpPr>
        <dsp:cNvPr id="0" name=""/>
        <dsp:cNvSpPr/>
      </dsp:nvSpPr>
      <dsp:spPr>
        <a:xfrm rot="2142401">
          <a:off x="2085753" y="2936929"/>
          <a:ext cx="1076276" cy="37221"/>
        </a:xfrm>
        <a:custGeom>
          <a:avLst/>
          <a:gdLst/>
          <a:ahLst/>
          <a:cxnLst/>
          <a:rect l="0" t="0" r="0" b="0"/>
          <a:pathLst>
            <a:path>
              <a:moveTo>
                <a:pt x="0" y="18610"/>
              </a:moveTo>
              <a:lnTo>
                <a:pt x="1076276" y="1861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6984" y="2928633"/>
        <a:ext cx="53813" cy="53813"/>
      </dsp:txXfrm>
    </dsp:sp>
    <dsp:sp modelId="{6C8A48C7-B8BC-CF43-86B0-F6CAC42E5B02}">
      <dsp:nvSpPr>
        <dsp:cNvPr id="0" name=""/>
        <dsp:cNvSpPr/>
      </dsp:nvSpPr>
      <dsp:spPr>
        <a:xfrm>
          <a:off x="3060868" y="2723396"/>
          <a:ext cx="2184882" cy="1092441"/>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Alternative: Correctly consider networks of correlated individuals</a:t>
          </a:r>
        </a:p>
      </dsp:txBody>
      <dsp:txXfrm>
        <a:off x="3092865" y="2755393"/>
        <a:ext cx="2120888" cy="1028447"/>
      </dsp:txXfrm>
    </dsp:sp>
    <dsp:sp modelId="{4AA7D15C-18C8-6A4B-8F43-E066CDA46E4D}">
      <dsp:nvSpPr>
        <dsp:cNvPr id="0" name=""/>
        <dsp:cNvSpPr/>
      </dsp:nvSpPr>
      <dsp:spPr>
        <a:xfrm>
          <a:off x="5245750" y="3251006"/>
          <a:ext cx="873952" cy="37221"/>
        </a:xfrm>
        <a:custGeom>
          <a:avLst/>
          <a:gdLst/>
          <a:ahLst/>
          <a:cxnLst/>
          <a:rect l="0" t="0" r="0" b="0"/>
          <a:pathLst>
            <a:path>
              <a:moveTo>
                <a:pt x="0" y="18610"/>
              </a:moveTo>
              <a:lnTo>
                <a:pt x="873952" y="18610"/>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60878" y="3247768"/>
        <a:ext cx="43697" cy="43697"/>
      </dsp:txXfrm>
    </dsp:sp>
    <dsp:sp modelId="{F93C6AB9-AFB0-2F43-A70B-6C9532791B64}">
      <dsp:nvSpPr>
        <dsp:cNvPr id="0" name=""/>
        <dsp:cNvSpPr/>
      </dsp:nvSpPr>
      <dsp:spPr>
        <a:xfrm>
          <a:off x="6119703" y="2723396"/>
          <a:ext cx="2184882" cy="1092441"/>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Expected number of positives per pool computed exactly</a:t>
          </a:r>
        </a:p>
      </dsp:txBody>
      <dsp:txXfrm>
        <a:off x="6151700" y="2755393"/>
        <a:ext cx="2120888" cy="10284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37445" y="2900"/>
          <a:ext cx="872824" cy="872824"/>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23457" y="188911"/>
          <a:ext cx="500800" cy="5008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58427" y="1147587"/>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Pooled testing in non-IID settings</a:t>
          </a:r>
        </a:p>
      </dsp:txBody>
      <dsp:txXfrm>
        <a:off x="158427" y="1147587"/>
        <a:ext cx="1430859" cy="572343"/>
      </dsp:txXfrm>
    </dsp:sp>
    <dsp:sp modelId="{4A34BFEE-DFCB-4D03-BCBF-19894F4DB645}">
      <dsp:nvSpPr>
        <dsp:cNvPr id="0" name=""/>
        <dsp:cNvSpPr/>
      </dsp:nvSpPr>
      <dsp:spPr>
        <a:xfrm>
          <a:off x="437445" y="2077646"/>
          <a:ext cx="872824" cy="872824"/>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23457" y="2263658"/>
          <a:ext cx="500800" cy="500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58427" y="3222333"/>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Extrapolating to global prevalence estimates</a:t>
          </a:r>
        </a:p>
      </dsp:txBody>
      <dsp:txXfrm>
        <a:off x="158427" y="3222333"/>
        <a:ext cx="1430859" cy="572343"/>
      </dsp:txXfrm>
    </dsp:sp>
    <dsp:sp modelId="{BCA060F7-DE99-4FDD-8982-F81770EB79D7}">
      <dsp:nvSpPr>
        <dsp:cNvPr id="0" name=""/>
        <dsp:cNvSpPr/>
      </dsp:nvSpPr>
      <dsp:spPr>
        <a:xfrm>
          <a:off x="437445" y="4152392"/>
          <a:ext cx="872824" cy="872824"/>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23457" y="4338404"/>
          <a:ext cx="500800" cy="500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58427" y="5297079"/>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Impact of heterogeneity on predictive metrics</a:t>
          </a:r>
        </a:p>
      </dsp:txBody>
      <dsp:txXfrm>
        <a:off x="158427" y="5297079"/>
        <a:ext cx="1430859" cy="5723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Develop recommendations for testing based on groups of differing risks</a:t>
          </a:r>
        </a:p>
      </dsp:txBody>
      <dsp:txXfrm>
        <a:off x="475740" y="4016162"/>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18A44-ECC0-214B-881B-604ABAD67195}" type="datetimeFigureOut">
              <a:rPr lang="en-US" smtClean="0"/>
              <a:t>2/25/21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C91EE-241E-744B-9BE8-C0788DCF3837}" type="slidenum">
              <a:rPr lang="en-US" smtClean="0"/>
              <a:t>‹#›</a:t>
            </a:fld>
            <a:endParaRPr lang="en-US"/>
          </a:p>
        </p:txBody>
      </p:sp>
    </p:spTree>
    <p:extLst>
      <p:ext uri="{BB962C8B-B14F-4D97-AF65-F5344CB8AC3E}">
        <p14:creationId xmlns:p14="http://schemas.microsoft.com/office/powerpoint/2010/main" val="410051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contrast to other existing studies, we frame this problem as a distortion of the law of probability of the number of positive samples per pool — thereby allowing us to compute a correction to existing abaci, the impact on the volatility of metrics of interest, and preserving the ease of its deployment, rather than framing it within a standard optimization strategy. </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a:t>
            </a:fld>
            <a:endParaRPr lang="en-US"/>
          </a:p>
        </p:txBody>
      </p:sp>
    </p:spTree>
    <p:extLst>
      <p:ext uri="{BB962C8B-B14F-4D97-AF65-F5344CB8AC3E}">
        <p14:creationId xmlns:p14="http://schemas.microsoft.com/office/powerpoint/2010/main" val="156212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Pooling samples can also potentially dilute the viral genetic material of a positive sample beyond the assay’s Limit of Detection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thus increasing the likelihood of false negative results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test that registers a positive result after 12 rounds, for a CT value of 12, starts out with more than 10 million times as much viral genetic material as a sample with a CT value of 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low Ct values indicated the presence of higher amounts of viral RNA and high Ct values indicated lower amounts.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Pooling samples INCREASES the Ct</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12</a:t>
            </a:fld>
            <a:endParaRPr lang="en-US"/>
          </a:p>
        </p:txBody>
      </p:sp>
    </p:spTree>
    <p:extLst>
      <p:ext uri="{BB962C8B-B14F-4D97-AF65-F5344CB8AC3E}">
        <p14:creationId xmlns:p14="http://schemas.microsoft.com/office/powerpoint/2010/main" val="3484873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from https://</a:t>
            </a:r>
            <a:r>
              <a:rPr lang="en-US" dirty="0" err="1"/>
              <a:t>www.cambridge.org</a:t>
            </a:r>
            <a:r>
              <a:rPr lang="en-US" dirty="0"/>
              <a:t>/core/journals/epidemiology-and-infection/article/social-network-analysis-of-covid19-transmission-in-karnataka-india/EDFB0A9733D163B3ED7D4271B3C50C13</a:t>
            </a:r>
          </a:p>
          <a:p>
            <a:endParaRPr lang="en-US" dirty="0"/>
          </a:p>
          <a:p>
            <a:r>
              <a:rPr lang="en-US" dirty="0" err="1"/>
              <a:t>Decekert</a:t>
            </a:r>
            <a:r>
              <a:rPr lang="en-US" dirty="0"/>
              <a:t> et al. 2020- Comparing routine to context-sensitive pooling approaches: https://</a:t>
            </a:r>
            <a:r>
              <a:rPr lang="en-US" dirty="0" err="1"/>
              <a:t>www.ncbi.nlm.nih.gov</a:t>
            </a:r>
            <a:r>
              <a:rPr lang="en-US" dirty="0"/>
              <a:t>/</a:t>
            </a:r>
            <a:r>
              <a:rPr lang="en-US" dirty="0" err="1"/>
              <a:t>pmc</a:t>
            </a:r>
            <a:r>
              <a:rPr lang="en-US" dirty="0"/>
              <a:t>/articles/PMC7463190/pdf/BLT.20.257188.pdf</a:t>
            </a:r>
          </a:p>
          <a:p>
            <a:endParaRPr lang="en-US" dirty="0"/>
          </a:p>
          <a:p>
            <a:r>
              <a:rPr lang="en-US" dirty="0"/>
              <a:t>Simple Dorfman procedure assumes samples are IID - but in reality they are not identically distributed (risk factors) and not independent (correlated)</a:t>
            </a:r>
          </a:p>
          <a:p>
            <a:r>
              <a:rPr lang="en-US" dirty="0"/>
              <a:t>these considerations are somewhat novel to coronavirus, because group testing not previously used on such a wide scale </a:t>
            </a:r>
          </a:p>
        </p:txBody>
      </p:sp>
      <p:sp>
        <p:nvSpPr>
          <p:cNvPr id="4" name="Slide Number Placeholder 3"/>
          <p:cNvSpPr>
            <a:spLocks noGrp="1"/>
          </p:cNvSpPr>
          <p:nvPr>
            <p:ph type="sldNum" sz="quarter" idx="5"/>
          </p:nvPr>
        </p:nvSpPr>
        <p:spPr/>
        <p:txBody>
          <a:bodyPr/>
          <a:lstStyle/>
          <a:p>
            <a:fld id="{979C91EE-241E-744B-9BE8-C0788DCF3837}" type="slidenum">
              <a:rPr lang="en-US" smtClean="0"/>
              <a:t>13</a:t>
            </a:fld>
            <a:endParaRPr lang="en-US"/>
          </a:p>
        </p:txBody>
      </p:sp>
    </p:spTree>
    <p:extLst>
      <p:ext uri="{BB962C8B-B14F-4D97-AF65-F5344CB8AC3E}">
        <p14:creationId xmlns:p14="http://schemas.microsoft.com/office/powerpoint/2010/main" val="3996716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NON-IID SETTINGS</a:t>
            </a:r>
          </a:p>
          <a:p>
            <a:pPr lvl="1"/>
            <a:r>
              <a:rPr lang="en-US" dirty="0"/>
              <a:t>How does expected performance of pooling procedure change when IID assumptions are violated? </a:t>
            </a:r>
          </a:p>
          <a:p>
            <a:pPr lvl="1"/>
            <a:r>
              <a:rPr lang="en-US" dirty="0"/>
              <a:t>Mathematical derivation and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IID: </a:t>
            </a:r>
            <a:r>
              <a:rPr lang="en-US" sz="1200" kern="1200" dirty="0">
                <a:solidFill>
                  <a:schemeClr val="tx1"/>
                </a:solidFill>
                <a:effectLst/>
                <a:latin typeface="+mn-lt"/>
                <a:ea typeface="+mn-ea"/>
                <a:cs typeface="+mn-cs"/>
              </a:rPr>
              <a:t>assume that the underlying diagnostic for any given individual is independent of other test results in the pool, and that each individual has the same probability of infection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realistic:  In many SARS-CoV-2 collection scenarios, infections and positive specimens are clustered and individuals have heterogeneous infection risks de- pending on a number of variables including age, lifestyle, or occupation (among others). In particular, the sample collection process might lend itself to sample amongst networks, as measures to re-open might test student dorms, coworkers in an office, households,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14</a:t>
            </a:fld>
            <a:endParaRPr lang="en-US"/>
          </a:p>
        </p:txBody>
      </p:sp>
    </p:spTree>
    <p:extLst>
      <p:ext uri="{BB962C8B-B14F-4D97-AF65-F5344CB8AC3E}">
        <p14:creationId xmlns:p14="http://schemas.microsoft.com/office/powerpoint/2010/main" val="287685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Yi the indicator variable that specimen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is infected (Yi = 1 if individual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infected, 0 </a:t>
            </a:r>
            <a:endParaRPr lang="en-US" dirty="0"/>
          </a:p>
          <a:p>
            <a:r>
              <a:rPr lang="en-US" sz="1200" kern="1200" dirty="0">
                <a:solidFill>
                  <a:schemeClr val="tx1"/>
                </a:solidFill>
                <a:effectLst/>
                <a:latin typeface="+mn-lt"/>
                <a:ea typeface="+mn-ea"/>
                <a:cs typeface="+mn-cs"/>
              </a:rPr>
              <a:t>otherwise). </a:t>
            </a:r>
          </a:p>
          <a:p>
            <a:r>
              <a:rPr lang="en-US" sz="1200" kern="1200" dirty="0">
                <a:solidFill>
                  <a:schemeClr val="tx1"/>
                </a:solidFill>
                <a:effectLst/>
                <a:latin typeface="+mn-lt"/>
                <a:ea typeface="+mn-ea"/>
                <a:cs typeface="+mn-cs"/>
              </a:rPr>
              <a:t>Since transmission can occur within the network or in the community, we decompose Yi </a:t>
            </a:r>
            <a:endParaRPr lang="en-US" dirty="0"/>
          </a:p>
          <a:p>
            <a:r>
              <a:rPr lang="en-US" sz="1200" kern="1200" dirty="0">
                <a:solidFill>
                  <a:schemeClr val="tx1"/>
                </a:solidFill>
                <a:effectLst/>
                <a:latin typeface="+mn-lt"/>
                <a:ea typeface="+mn-ea"/>
                <a:cs typeface="+mn-cs"/>
              </a:rPr>
              <a:t>as follows: (1) Let T(</a:t>
            </a:r>
            <a:r>
              <a:rPr lang="en-US" sz="1200" kern="1200" dirty="0" err="1">
                <a:solidFill>
                  <a:schemeClr val="tx1"/>
                </a:solidFill>
                <a:effectLst/>
                <a:latin typeface="+mn-lt"/>
                <a:ea typeface="+mn-ea"/>
                <a:cs typeface="+mn-cs"/>
              </a:rPr>
              <a:t>cmty</a:t>
            </a:r>
            <a:r>
              <a:rPr lang="en-US" sz="1200" kern="1200" dirty="0">
                <a:solidFill>
                  <a:schemeClr val="tx1"/>
                </a:solidFill>
                <a:effectLst/>
                <a:latin typeface="+mn-lt"/>
                <a:ea typeface="+mn-ea"/>
                <a:cs typeface="+mn-cs"/>
              </a:rPr>
              <a:t>) be the random variable indicating infection of individual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from outside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 group (community transmission), and (2) Let T(</a:t>
            </a:r>
            <a:r>
              <a:rPr lang="en-US" sz="1200" kern="1200" dirty="0" err="1">
                <a:solidFill>
                  <a:schemeClr val="tx1"/>
                </a:solidFill>
                <a:effectLst/>
                <a:latin typeface="+mn-lt"/>
                <a:ea typeface="+mn-ea"/>
                <a:cs typeface="+mn-cs"/>
              </a:rPr>
              <a:t>ntw</a:t>
            </a:r>
            <a:r>
              <a:rPr lang="en-US" sz="1200" kern="1200" dirty="0">
                <a:solidFill>
                  <a:schemeClr val="tx1"/>
                </a:solidFill>
                <a:effectLst/>
                <a:latin typeface="+mn-lt"/>
                <a:ea typeface="+mn-ea"/>
                <a:cs typeface="+mn-cs"/>
              </a:rPr>
              <a:t>) indicate infection from within the group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(network transmission). </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15</a:t>
            </a:fld>
            <a:endParaRPr lang="en-US"/>
          </a:p>
        </p:txBody>
      </p:sp>
    </p:spTree>
    <p:extLst>
      <p:ext uri="{BB962C8B-B14F-4D97-AF65-F5344CB8AC3E}">
        <p14:creationId xmlns:p14="http://schemas.microsoft.com/office/powerpoint/2010/main" val="3516360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 2. Probability of k tests positive for a given pool size (0-20), population prevalence  (0.001,...,0.1) of disease, and transmission probability within the network (</a:t>
            </a:r>
            <a:r>
              <a:rPr lang="el-GR" sz="1200" kern="1200" dirty="0">
                <a:solidFill>
                  <a:schemeClr val="tx1"/>
                </a:solidFill>
                <a:effectLst/>
                <a:latin typeface="+mn-lt"/>
                <a:ea typeface="+mn-ea"/>
                <a:cs typeface="+mn-cs"/>
              </a:rPr>
              <a:t>τ ∈ (0.1, 0.5)).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panel  2b, probabilities are calculated using equation 7, allowing for infections in a group to be acquired in the community and via network transmission. </a:t>
            </a:r>
            <a:endParaRPr lang="en-US" dirty="0"/>
          </a:p>
          <a:p>
            <a:endParaRPr lang="en-US" dirty="0"/>
          </a:p>
          <a:p>
            <a:r>
              <a:rPr lang="en-US" dirty="0"/>
              <a:t>binomial distribution (probability of observing k positives in n trials (pool size) with success probability 1 − (1 − </a:t>
            </a:r>
            <a:r>
              <a:rPr lang="el-GR" dirty="0"/>
              <a:t>π)(1 − </a:t>
            </a:r>
            <a:r>
              <a:rPr lang="el-GR" dirty="0" err="1"/>
              <a:t>πτ</a:t>
            </a:r>
            <a:r>
              <a:rPr lang="el-GR" dirty="0"/>
              <a:t> )</a:t>
            </a:r>
            <a:r>
              <a:rPr lang="en-US" dirty="0"/>
              <a:t>n−1 (corrected population prevalence)). The population prevalence is corrected to account for the fact that the probability of an individual being positive in a pool is greater when </a:t>
            </a:r>
            <a:r>
              <a:rPr lang="el-GR" dirty="0"/>
              <a:t>τ </a:t>
            </a:r>
            <a:r>
              <a:rPr lang="en-US" dirty="0"/>
              <a:t>is greater than </a:t>
            </a:r>
            <a:r>
              <a:rPr lang="el-GR" dirty="0"/>
              <a:t>π.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Observations: by definition probability that a pool has zero positives is equal for all methods. </a:t>
            </a:r>
            <a:r>
              <a:rPr lang="en-US" sz="1200" kern="1200" dirty="0">
                <a:solidFill>
                  <a:schemeClr val="tx1"/>
                </a:solidFill>
                <a:effectLst/>
                <a:latin typeface="+mn-lt"/>
                <a:ea typeface="+mn-ea"/>
                <a:cs typeface="+mn-cs"/>
              </a:rPr>
              <a:t>he probability of seeing a larger number of positive individuals in a pool increases both as prevalence increases and as the network transmission rate increases </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16</a:t>
            </a:fld>
            <a:endParaRPr lang="en-US"/>
          </a:p>
        </p:txBody>
      </p:sp>
    </p:spTree>
    <p:extLst>
      <p:ext uri="{BB962C8B-B14F-4D97-AF65-F5344CB8AC3E}">
        <p14:creationId xmlns:p14="http://schemas.microsoft.com/office/powerpoint/2010/main" val="3134132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Across all pool sizes, as the transmission probability between individuals in the pool (tau) increases, correlation increases</a:t>
            </a:r>
          </a:p>
          <a:p>
            <a:r>
              <a:rPr lang="en-US" dirty="0"/>
              <a:t>(b) Shows same thing as (a) </a:t>
            </a:r>
          </a:p>
          <a:p>
            <a:r>
              <a:rPr lang="en-US" dirty="0"/>
              <a:t>(c) As tau increases, the effective prevalence increases across all group sizes</a:t>
            </a:r>
          </a:p>
        </p:txBody>
      </p:sp>
      <p:sp>
        <p:nvSpPr>
          <p:cNvPr id="4" name="Slide Number Placeholder 3"/>
          <p:cNvSpPr>
            <a:spLocks noGrp="1"/>
          </p:cNvSpPr>
          <p:nvPr>
            <p:ph type="sldNum" sz="quarter" idx="5"/>
          </p:nvPr>
        </p:nvSpPr>
        <p:spPr/>
        <p:txBody>
          <a:bodyPr/>
          <a:lstStyle/>
          <a:p>
            <a:fld id="{979C91EE-241E-744B-9BE8-C0788DCF3837}" type="slidenum">
              <a:rPr lang="en-US" smtClean="0"/>
              <a:t>17</a:t>
            </a:fld>
            <a:endParaRPr lang="en-US"/>
          </a:p>
        </p:txBody>
      </p:sp>
    </p:spTree>
    <p:extLst>
      <p:ext uri="{BB962C8B-B14F-4D97-AF65-F5344CB8AC3E}">
        <p14:creationId xmlns:p14="http://schemas.microsoft.com/office/powerpoint/2010/main" val="1199010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scenario corresponds to a specimen collection process in student  dorms, offices, or certain households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Specimens have the added risk of being infected by other members of the network. Moreover, since specimens are correlated, co-infections are much more likely than under H0: the “effective” number of people in the pool is less than 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18</a:t>
            </a:fld>
            <a:endParaRPr lang="en-US"/>
          </a:p>
        </p:txBody>
      </p:sp>
    </p:spTree>
    <p:extLst>
      <p:ext uri="{BB962C8B-B14F-4D97-AF65-F5344CB8AC3E}">
        <p14:creationId xmlns:p14="http://schemas.microsoft.com/office/powerpoint/2010/main" val="218187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at each Ct value you have a probability of detection; above </a:t>
            </a:r>
            <a:r>
              <a:rPr lang="en-US" dirty="0" err="1"/>
              <a:t>LoD</a:t>
            </a:r>
            <a:r>
              <a:rPr lang="en-US" dirty="0"/>
              <a:t> (35) definitely negative, below the </a:t>
            </a:r>
            <a:r>
              <a:rPr lang="en-US" dirty="0" err="1"/>
              <a:t>LoD</a:t>
            </a:r>
            <a:r>
              <a:rPr lang="en-US" dirty="0"/>
              <a:t> its stochastic and there is a probability of being positive </a:t>
            </a:r>
          </a:p>
          <a:p>
            <a:endParaRPr lang="en-US" dirty="0"/>
          </a:p>
          <a:p>
            <a:r>
              <a:rPr lang="en-US" dirty="0"/>
              <a:t>lower Ct means easier detection </a:t>
            </a:r>
          </a:p>
          <a:p>
            <a:endParaRPr lang="en-US" dirty="0"/>
          </a:p>
          <a:p>
            <a:r>
              <a:rPr lang="en-US" dirty="0"/>
              <a:t>increasing proportion of positive tests is like increasing prevalence in the general population</a:t>
            </a:r>
          </a:p>
        </p:txBody>
      </p:sp>
      <p:sp>
        <p:nvSpPr>
          <p:cNvPr id="4" name="Slide Number Placeholder 3"/>
          <p:cNvSpPr>
            <a:spLocks noGrp="1"/>
          </p:cNvSpPr>
          <p:nvPr>
            <p:ph type="sldNum" sz="quarter" idx="5"/>
          </p:nvPr>
        </p:nvSpPr>
        <p:spPr/>
        <p:txBody>
          <a:bodyPr/>
          <a:lstStyle/>
          <a:p>
            <a:fld id="{979C91EE-241E-744B-9BE8-C0788DCF3837}" type="slidenum">
              <a:rPr lang="en-US" smtClean="0"/>
              <a:t>20</a:t>
            </a:fld>
            <a:endParaRPr lang="en-US"/>
          </a:p>
        </p:txBody>
      </p:sp>
    </p:spTree>
    <p:extLst>
      <p:ext uri="{BB962C8B-B14F-4D97-AF65-F5344CB8AC3E}">
        <p14:creationId xmlns:p14="http://schemas.microsoft.com/office/powerpoint/2010/main" val="1353417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Simulate as if testing a population of correlated individuals, where we either ignore correlation and erroneously treat the individuals as independent (H0), or correctly consider networks of correlated individuals (Ha). Probabilities are calculated as specified on the previous slides: </a:t>
            </a:r>
          </a:p>
          <a:p>
            <a:endParaRPr lang="en-US" dirty="0"/>
          </a:p>
          <a:p>
            <a:r>
              <a:rPr lang="en-US" dirty="0"/>
              <a:t>null model, we make </a:t>
            </a:r>
            <a:r>
              <a:rPr lang="en-US" dirty="0" err="1"/>
              <a:t>i.i.d</a:t>
            </a:r>
            <a:r>
              <a:rPr lang="en-US" dirty="0"/>
              <a:t> assumptions and the expected number of positives per pool has a binomial distribution (probability of observing k positives in n trials (pool size) with success probability 1 − (1 − </a:t>
            </a:r>
            <a:r>
              <a:rPr lang="el-GR" dirty="0"/>
              <a:t>π)(1 − </a:t>
            </a:r>
            <a:r>
              <a:rPr lang="el-GR" dirty="0" err="1"/>
              <a:t>πτ</a:t>
            </a:r>
            <a:r>
              <a:rPr lang="el-GR" dirty="0"/>
              <a:t> )</a:t>
            </a:r>
            <a:r>
              <a:rPr lang="en-US" dirty="0"/>
              <a:t>n−1 (corrected population prevalence)). The population prevalence is corrected to account for the fact that the probability of an individual being positive in a pool is greater when </a:t>
            </a:r>
            <a:r>
              <a:rPr lang="el-GR" dirty="0"/>
              <a:t>τ </a:t>
            </a:r>
            <a:r>
              <a:rPr lang="en-US" dirty="0"/>
              <a:t>is greater than </a:t>
            </a:r>
            <a:r>
              <a:rPr lang="el-GR" dirty="0"/>
              <a:t>π. </a:t>
            </a:r>
            <a:r>
              <a:rPr lang="en-US" dirty="0"/>
              <a:t>For the alternative model Ha, the probability of K positives is computed exactly under two scenarios using Equation 7 and Equation 8, which correspond to Poisson Binomial distributions. We additionally compute results for deterministic values of </a:t>
            </a:r>
            <a:r>
              <a:rPr lang="el-GR" dirty="0"/>
              <a:t>τ </a:t>
            </a:r>
            <a:r>
              <a:rPr lang="en-US" dirty="0"/>
              <a:t>as well as by transforming a point estimate of </a:t>
            </a:r>
            <a:r>
              <a:rPr lang="el-GR" dirty="0"/>
              <a:t>τ </a:t>
            </a:r>
            <a:r>
              <a:rPr lang="en-US" dirty="0"/>
              <a:t>and sampling from a normal prior with mean equal to the transformed point estimate of </a:t>
            </a:r>
            <a:r>
              <a:rPr lang="el-GR" dirty="0"/>
              <a:t>τ </a:t>
            </a:r>
            <a:r>
              <a:rPr lang="en-US" dirty="0"/>
              <a:t>and </a:t>
            </a:r>
            <a:r>
              <a:rPr lang="en-US" dirty="0" err="1"/>
              <a:t>sd</a:t>
            </a:r>
            <a:r>
              <a:rPr lang="en-US" dirty="0"/>
              <a:t> equal to log(r)/2 where r is the relative ratio of variation expected to be seen in </a:t>
            </a:r>
            <a:r>
              <a:rPr lang="el-GR" dirty="0"/>
              <a:t>τ. </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21</a:t>
            </a:fld>
            <a:endParaRPr lang="en-US"/>
          </a:p>
        </p:txBody>
      </p:sp>
    </p:spTree>
    <p:extLst>
      <p:ext uri="{BB962C8B-B14F-4D97-AF65-F5344CB8AC3E}">
        <p14:creationId xmlns:p14="http://schemas.microsoft.com/office/powerpoint/2010/main" val="147432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Proportion of samples with Ct above the 95% </a:t>
            </a:r>
            <a:r>
              <a:rPr lang="en-US" dirty="0" err="1"/>
              <a:t>LoD</a:t>
            </a:r>
            <a:r>
              <a:rPr lang="en-US" dirty="0"/>
              <a:t> (held constant at </a:t>
            </a:r>
            <a:r>
              <a:rPr lang="en-US" dirty="0" err="1"/>
              <a:t>LoD</a:t>
            </a:r>
            <a:r>
              <a:rPr lang="en-US" dirty="0"/>
              <a:t> = 35) is constant, equal to 15%. Correlation structure within a pool (indicated by line type) determines the weighting probability for calculating PPA. When pool size equals 1, this is equivalent to a non-pooled testing baseline. </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22</a:t>
            </a:fld>
            <a:endParaRPr lang="en-US"/>
          </a:p>
        </p:txBody>
      </p:sp>
    </p:spTree>
    <p:extLst>
      <p:ext uri="{BB962C8B-B14F-4D97-AF65-F5344CB8AC3E}">
        <p14:creationId xmlns:p14="http://schemas.microsoft.com/office/powerpoint/2010/main" val="4084571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Key principles for successful application of group testing involve knowledge of the limit-of-detection, sensitivity, and specificity of the assay, and the prevalence of disease in the population. The goal of the process is to determine a pool size that provides the greatest conservation of resources while maintaining the reliable performance of testing.</a:t>
            </a:r>
          </a:p>
          <a:p>
            <a:endParaRPr lang="en-US" sz="1200" b="0" i="0" kern="1200" dirty="0">
              <a:solidFill>
                <a:schemeClr val="tx1"/>
              </a:solidFill>
              <a:effectLst/>
              <a:latin typeface="+mn-lt"/>
              <a:ea typeface="+mn-ea"/>
              <a:cs typeface="+mn-cs"/>
            </a:endParaRPr>
          </a:p>
          <a:p>
            <a:r>
              <a:rPr lang="en-US" dirty="0"/>
              <a:t>STANFORD POOLED TESTING PERFORMANCE STUDY</a:t>
            </a:r>
          </a:p>
          <a:p>
            <a:pPr lvl="1"/>
            <a:r>
              <a:rPr lang="en-US" dirty="0"/>
              <a:t>Characterized effect of dilution on analytical sensitivity through sample pooling using empiric data and modeling</a:t>
            </a:r>
          </a:p>
          <a:p>
            <a:pPr lvl="1"/>
            <a:r>
              <a:rPr lang="en-US" dirty="0"/>
              <a:t>Assumes all samples are independent and identically distributed </a:t>
            </a:r>
          </a:p>
          <a:p>
            <a:r>
              <a:rPr lang="en-US" dirty="0"/>
              <a:t>CORRELATION STRUCTURES</a:t>
            </a:r>
          </a:p>
          <a:p>
            <a:pPr lvl="1"/>
            <a:r>
              <a:rPr lang="en-US" dirty="0"/>
              <a:t>How does test sensitivity change when </a:t>
            </a:r>
            <a:r>
              <a:rPr lang="en-US" dirty="0" err="1"/>
              <a:t>iid</a:t>
            </a:r>
            <a:r>
              <a:rPr lang="en-US" dirty="0"/>
              <a:t> assumptions are violated?</a:t>
            </a:r>
          </a:p>
          <a:p>
            <a:pPr lvl="1"/>
            <a:r>
              <a:rPr lang="en-US" dirty="0"/>
              <a:t>Two models for introducing correlations</a:t>
            </a:r>
          </a:p>
          <a:p>
            <a:pPr lvl="2"/>
            <a:r>
              <a:rPr lang="en-US" dirty="0"/>
              <a:t>Correlation in C</a:t>
            </a:r>
            <a:r>
              <a:rPr lang="en-US" baseline="-25000" dirty="0"/>
              <a:t>t</a:t>
            </a:r>
            <a:r>
              <a:rPr lang="en-US" dirty="0"/>
              <a:t> values</a:t>
            </a:r>
          </a:p>
          <a:p>
            <a:pPr lvl="2"/>
            <a:r>
              <a:rPr lang="en-US" dirty="0"/>
              <a:t>Correlation at transmission level (network model)</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a:t>
            </a:fld>
            <a:endParaRPr lang="en-US"/>
          </a:p>
        </p:txBody>
      </p:sp>
    </p:spTree>
    <p:extLst>
      <p:ext uri="{BB962C8B-B14F-4D97-AF65-F5344CB8AC3E}">
        <p14:creationId xmlns:p14="http://schemas.microsoft.com/office/powerpoint/2010/main" val="2724389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the effective parameters column (ask Claire about this)</a:t>
            </a:r>
          </a:p>
        </p:txBody>
      </p:sp>
      <p:sp>
        <p:nvSpPr>
          <p:cNvPr id="4" name="Slide Number Placeholder 3"/>
          <p:cNvSpPr>
            <a:spLocks noGrp="1"/>
          </p:cNvSpPr>
          <p:nvPr>
            <p:ph type="sldNum" sz="quarter" idx="5"/>
          </p:nvPr>
        </p:nvSpPr>
        <p:spPr/>
        <p:txBody>
          <a:bodyPr/>
          <a:lstStyle/>
          <a:p>
            <a:fld id="{979C91EE-241E-744B-9BE8-C0788DCF3837}" type="slidenum">
              <a:rPr lang="en-US" smtClean="0"/>
              <a:t>23</a:t>
            </a:fld>
            <a:endParaRPr lang="en-US"/>
          </a:p>
        </p:txBody>
      </p:sp>
    </p:spTree>
    <p:extLst>
      <p:ext uri="{BB962C8B-B14F-4D97-AF65-F5344CB8AC3E}">
        <p14:creationId xmlns:p14="http://schemas.microsoft.com/office/powerpoint/2010/main" val="1666811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Proportion of samples with Ct above the 95% </a:t>
            </a:r>
            <a:r>
              <a:rPr lang="en-US" dirty="0" err="1"/>
              <a:t>LoD</a:t>
            </a:r>
            <a:r>
              <a:rPr lang="en-US" dirty="0"/>
              <a:t> (held constant at </a:t>
            </a:r>
            <a:r>
              <a:rPr lang="en-US" dirty="0" err="1"/>
              <a:t>LoD</a:t>
            </a:r>
            <a:r>
              <a:rPr lang="en-US" dirty="0"/>
              <a:t> = 35) is constant, equal to 15%. Correlation structure within a pool (indicated by line type) determines the weighting probability for calculating PPA. When pool size equals 1, this is equivalent to a non-pooled testing baseline. </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24</a:t>
            </a:fld>
            <a:endParaRPr lang="en-US"/>
          </a:p>
        </p:txBody>
      </p:sp>
    </p:spTree>
    <p:extLst>
      <p:ext uri="{BB962C8B-B14F-4D97-AF65-F5344CB8AC3E}">
        <p14:creationId xmlns:p14="http://schemas.microsoft.com/office/powerpoint/2010/main" val="2086358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25</a:t>
            </a:fld>
            <a:endParaRPr lang="en-US"/>
          </a:p>
        </p:txBody>
      </p:sp>
    </p:spTree>
    <p:extLst>
      <p:ext uri="{BB962C8B-B14F-4D97-AF65-F5344CB8AC3E}">
        <p14:creationId xmlns:p14="http://schemas.microsoft.com/office/powerpoint/2010/main" val="4278724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NON-IID SETTINGS</a:t>
            </a:r>
          </a:p>
          <a:p>
            <a:pPr lvl="1"/>
            <a:r>
              <a:rPr lang="en-US" dirty="0"/>
              <a:t>How does expected performance of pooling procedure change when IID assumptions are violated? </a:t>
            </a:r>
          </a:p>
          <a:p>
            <a:pPr lvl="1"/>
            <a:r>
              <a:rPr lang="en-US" dirty="0"/>
              <a:t>Mathematical derivation and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IID: </a:t>
            </a:r>
            <a:r>
              <a:rPr lang="en-US" sz="1200" kern="1200" dirty="0">
                <a:solidFill>
                  <a:schemeClr val="tx1"/>
                </a:solidFill>
                <a:effectLst/>
                <a:latin typeface="+mn-lt"/>
                <a:ea typeface="+mn-ea"/>
                <a:cs typeface="+mn-cs"/>
              </a:rPr>
              <a:t>assume that the underlying diagnostic for any given individual is independent of other test results in the pool, and that each individual has the same probability of infection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realistic:  In many SARS-CoV-2 collection scenarios, infections and positive specimens are clustered and individuals have heterogeneous infection risks de- pending on a number of variables including age, lifestyle, or occupation (among others). In particular, the sample collection process might lend itself to sample amongst networks, as measures to re-open might test student dorms, coworkers in an office, households,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26</a:t>
            </a:fld>
            <a:endParaRPr lang="en-US"/>
          </a:p>
        </p:txBody>
      </p:sp>
    </p:spTree>
    <p:extLst>
      <p:ext uri="{BB962C8B-B14F-4D97-AF65-F5344CB8AC3E}">
        <p14:creationId xmlns:p14="http://schemas.microsoft.com/office/powerpoint/2010/main" val="383249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Transmission estimates vary vastly across studies and subjects. Similarly, among people in the same community, exposure risks vary depending on one’s occupation (healthcare workers, school teachers, retailers, or remote workers) — thus begging the question: in light of this heterogeneity, how to select the transmission rate? What is the impact of the added effect of this heterogeneity? In other words, the focus of this section is on providing confidence bounds to the curves provided in the previous section. </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27</a:t>
            </a:fld>
            <a:endParaRPr lang="en-US"/>
          </a:p>
        </p:txBody>
      </p:sp>
    </p:spTree>
    <p:extLst>
      <p:ext uri="{BB962C8B-B14F-4D97-AF65-F5344CB8AC3E}">
        <p14:creationId xmlns:p14="http://schemas.microsoft.com/office/powerpoint/2010/main" val="3468201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NON-IID SETTINGS</a:t>
            </a:r>
          </a:p>
          <a:p>
            <a:pPr lvl="1"/>
            <a:r>
              <a:rPr lang="en-US" dirty="0"/>
              <a:t>How does expected performance of pooling procedure change when IID assumptions are violated? </a:t>
            </a:r>
          </a:p>
          <a:p>
            <a:pPr lvl="1"/>
            <a:r>
              <a:rPr lang="en-US" dirty="0"/>
              <a:t>Mathematical derivation and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IID: </a:t>
            </a:r>
            <a:r>
              <a:rPr lang="en-US" sz="1200" kern="1200" dirty="0">
                <a:solidFill>
                  <a:schemeClr val="tx1"/>
                </a:solidFill>
                <a:effectLst/>
                <a:latin typeface="+mn-lt"/>
                <a:ea typeface="+mn-ea"/>
                <a:cs typeface="+mn-cs"/>
              </a:rPr>
              <a:t>assume that the underlying diagnostic for any given individual is independent of other test results in the pool, and that each individual has the same probability of infection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realistic:  In many SARS-CoV-2 collection scenarios, infections and positive specimens are clustered and individuals have heterogeneous infection risks de- pending on a number of variables including age, lifestyle, or occupation (among others). In particular, the sample collection process might lend itself to sample amongst networks, as measures to re-open might test student dorms, coworkers in an office, households,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28</a:t>
            </a:fld>
            <a:endParaRPr lang="en-US"/>
          </a:p>
        </p:txBody>
      </p:sp>
    </p:spTree>
    <p:extLst>
      <p:ext uri="{BB962C8B-B14F-4D97-AF65-F5344CB8AC3E}">
        <p14:creationId xmlns:p14="http://schemas.microsoft.com/office/powerpoint/2010/main" val="132423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29</a:t>
            </a:fld>
            <a:endParaRPr lang="en-US"/>
          </a:p>
        </p:txBody>
      </p:sp>
    </p:spTree>
    <p:extLst>
      <p:ext uri="{BB962C8B-B14F-4D97-AF65-F5344CB8AC3E}">
        <p14:creationId xmlns:p14="http://schemas.microsoft.com/office/powerpoint/2010/main" val="2633913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interested in how we can make this useful / interesting to people working on COVID / infectious disease</a:t>
            </a:r>
          </a:p>
          <a:p>
            <a:endParaRPr lang="en-US" dirty="0"/>
          </a:p>
          <a:p>
            <a:endParaRPr lang="en-US" dirty="0"/>
          </a:p>
          <a:p>
            <a:r>
              <a:rPr lang="en-US" dirty="0">
                <a:sym typeface="Wingdings" pitchFamily="2" charset="2"/>
              </a:rPr>
              <a:t>If we see gains on average, are there scenarios where it might be worse?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Also a reflection of how certainty we are of our estimates (we use informative parameters, but they are still guesses)</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30</a:t>
            </a:fld>
            <a:endParaRPr lang="en-US"/>
          </a:p>
        </p:txBody>
      </p:sp>
    </p:spTree>
    <p:extLst>
      <p:ext uri="{BB962C8B-B14F-4D97-AF65-F5344CB8AC3E}">
        <p14:creationId xmlns:p14="http://schemas.microsoft.com/office/powerpoint/2010/main" val="3670476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Routine: with a prevalence of 1%, selecting a group size between 5 and 50 implies at least 58% fewer tests. With a high prevalence of 10%, a reduction in the number of tests of around 40% can still be achieved but the selected group size must be close to 3. When the prevalence is high and the group size is large, the number of tests required slightly exceeds the number required for individual testing</a:t>
            </a:r>
          </a:p>
          <a:p>
            <a:endParaRPr lang="en-US" dirty="0"/>
          </a:p>
          <a:p>
            <a:r>
              <a:rPr lang="en-US" dirty="0"/>
              <a:t>Context-sensitive: with a prevalence of 1%, selecting a group size between 5 and 50 implies at least 76% fewer tests. With a high prevalence of 10%, a reduction of around 65% is still achievable, though the selected group size must be close to 10 (data repository)</a:t>
            </a:r>
          </a:p>
          <a:p>
            <a:endParaRPr lang="en-US" dirty="0"/>
          </a:p>
          <a:p>
            <a:endParaRPr lang="en-US" dirty="0"/>
          </a:p>
          <a:p>
            <a:r>
              <a:rPr lang="en-US" dirty="0"/>
              <a:t>https://</a:t>
            </a:r>
            <a:r>
              <a:rPr lang="en-US" dirty="0" err="1"/>
              <a:t>www.ncbi.nlm.nih.gov</a:t>
            </a:r>
            <a:r>
              <a:rPr lang="en-US" dirty="0"/>
              <a:t>/</a:t>
            </a:r>
            <a:r>
              <a:rPr lang="en-US" dirty="0" err="1"/>
              <a:t>pmc</a:t>
            </a:r>
            <a:r>
              <a:rPr lang="en-US" dirty="0"/>
              <a:t>/articles/PMC7463190/pdf/BLT.20.257188.pdf</a:t>
            </a:r>
          </a:p>
        </p:txBody>
      </p:sp>
      <p:sp>
        <p:nvSpPr>
          <p:cNvPr id="4" name="Slide Number Placeholder 3"/>
          <p:cNvSpPr>
            <a:spLocks noGrp="1"/>
          </p:cNvSpPr>
          <p:nvPr>
            <p:ph type="sldNum" sz="quarter" idx="5"/>
          </p:nvPr>
        </p:nvSpPr>
        <p:spPr/>
        <p:txBody>
          <a:bodyPr/>
          <a:lstStyle/>
          <a:p>
            <a:fld id="{979C91EE-241E-744B-9BE8-C0788DCF3837}" type="slidenum">
              <a:rPr lang="en-US" smtClean="0"/>
              <a:t>32</a:t>
            </a:fld>
            <a:endParaRPr lang="en-US"/>
          </a:p>
        </p:txBody>
      </p:sp>
    </p:spTree>
    <p:extLst>
      <p:ext uri="{BB962C8B-B14F-4D97-AF65-F5344CB8AC3E}">
        <p14:creationId xmlns:p14="http://schemas.microsoft.com/office/powerpoint/2010/main" val="1249539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relative cost =  the ratio of the expected number of tests required by the group testing method to the number of tests required by the individual testing</a:t>
            </a:r>
          </a:p>
          <a:p>
            <a:endParaRPr lang="en-US" dirty="0"/>
          </a:p>
          <a:p>
            <a:r>
              <a:rPr lang="en-US" dirty="0"/>
              <a:t>Article available pre-print, Nov 2020 https://</a:t>
            </a:r>
            <a:r>
              <a:rPr lang="en-US" dirty="0" err="1"/>
              <a:t>arxiv.org</a:t>
            </a:r>
            <a:r>
              <a:rPr lang="en-US" dirty="0"/>
              <a:t>/pdf/2011.09794.pdf</a:t>
            </a:r>
          </a:p>
        </p:txBody>
      </p:sp>
      <p:sp>
        <p:nvSpPr>
          <p:cNvPr id="4" name="Slide Number Placeholder 3"/>
          <p:cNvSpPr>
            <a:spLocks noGrp="1"/>
          </p:cNvSpPr>
          <p:nvPr>
            <p:ph type="sldNum" sz="quarter" idx="5"/>
          </p:nvPr>
        </p:nvSpPr>
        <p:spPr/>
        <p:txBody>
          <a:bodyPr/>
          <a:lstStyle/>
          <a:p>
            <a:fld id="{979C91EE-241E-744B-9BE8-C0788DCF3837}" type="slidenum">
              <a:rPr lang="en-US" smtClean="0"/>
              <a:t>33</a:t>
            </a:fld>
            <a:endParaRPr lang="en-US"/>
          </a:p>
        </p:txBody>
      </p:sp>
    </p:spTree>
    <p:extLst>
      <p:ext uri="{BB962C8B-B14F-4D97-AF65-F5344CB8AC3E}">
        <p14:creationId xmlns:p14="http://schemas.microsoft.com/office/powerpoint/2010/main" val="1590261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pooled sample is negative, all individuals in the pooled sample are deemed negative. If the pooled sample is positive, the individual samples from the pool are then tested. </a:t>
            </a:r>
          </a:p>
          <a:p>
            <a:endParaRPr lang="en-US" dirty="0"/>
          </a:p>
          <a:p>
            <a:r>
              <a:rPr lang="en-US" dirty="0"/>
              <a:t>https://</a:t>
            </a:r>
            <a:r>
              <a:rPr lang="en-US" dirty="0" err="1"/>
              <a:t>www.cdc.gov</a:t>
            </a:r>
            <a:r>
              <a:rPr lang="en-US" dirty="0"/>
              <a:t>/coronavirus/2019-ncov/lab/pooling-</a:t>
            </a:r>
            <a:r>
              <a:rPr lang="en-US" dirty="0" err="1"/>
              <a:t>procedures.html</a:t>
            </a:r>
            <a:endParaRPr lang="en-US" dirty="0"/>
          </a:p>
          <a:p>
            <a:r>
              <a:rPr lang="en-US" dirty="0"/>
              <a:t>https://</a:t>
            </a:r>
            <a:r>
              <a:rPr lang="en-US" dirty="0" err="1"/>
              <a:t>idss.mit.edu</a:t>
            </a:r>
            <a:r>
              <a:rPr lang="en-US" dirty="0"/>
              <a:t>/wp-content/uploads/2020/04/04.28.2020pooled_testing.pdf</a:t>
            </a:r>
          </a:p>
          <a:p>
            <a:r>
              <a:rPr lang="en-US" dirty="0"/>
              <a:t>https://</a:t>
            </a:r>
            <a:r>
              <a:rPr lang="en-US" dirty="0" err="1"/>
              <a:t>www.nature.com</a:t>
            </a:r>
            <a:r>
              <a:rPr lang="en-US" dirty="0"/>
              <a:t>/articles/d41586-020-02053-6</a:t>
            </a:r>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a:t>
            </a:fld>
            <a:endParaRPr lang="en-US"/>
          </a:p>
        </p:txBody>
      </p:sp>
    </p:spTree>
    <p:extLst>
      <p:ext uri="{BB962C8B-B14F-4D97-AF65-F5344CB8AC3E}">
        <p14:creationId xmlns:p14="http://schemas.microsoft.com/office/powerpoint/2010/main" val="4113116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pool with x people positive out of X total, this is the expected sensitivity (PPA).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of tests used: using three different NAATs for SARS-CoV-2: a laboratory-developed real-time reverse transcription PCR (</a:t>
            </a:r>
            <a:r>
              <a:rPr lang="en-US" dirty="0" err="1"/>
              <a:t>rRT</a:t>
            </a:r>
            <a:r>
              <a:rPr lang="en-US" dirty="0"/>
              <a:t>-PCR) assay targeting the </a:t>
            </a:r>
            <a:r>
              <a:rPr lang="en-US" i="1" dirty="0"/>
              <a:t>E</a:t>
            </a:r>
            <a:r>
              <a:rPr lang="en-US" dirty="0"/>
              <a:t> gene, and two commercially-available Panther System assays targeting ORF1ab</a:t>
            </a:r>
          </a:p>
          <a:p>
            <a:endParaRPr lang="en-US" dirty="0"/>
          </a:p>
          <a:p>
            <a:endParaRPr lang="en-US" dirty="0"/>
          </a:p>
          <a:p>
            <a:r>
              <a:rPr lang="en-US" dirty="0"/>
              <a:t>PPA: PPA is an agreement statistic for diagnostic tests. </a:t>
            </a:r>
            <a:r>
              <a:rPr lang="en-US" sz="1200" b="0" i="0" kern="1200" dirty="0">
                <a:solidFill>
                  <a:schemeClr val="tx1"/>
                </a:solidFill>
                <a:effectLst/>
                <a:latin typeface="+mn-lt"/>
                <a:ea typeface="+mn-ea"/>
                <a:cs typeface="+mn-cs"/>
              </a:rPr>
              <a:t>To calculate sensitivity, the true state of the subject, whether the subject does have the illness or condition, must be known.</a:t>
            </a:r>
          </a:p>
          <a:p>
            <a:r>
              <a:rPr lang="en-US" dirty="0"/>
              <a:t>https://</a:t>
            </a:r>
            <a:r>
              <a:rPr lang="en-US" dirty="0" err="1"/>
              <a:t>analyse-it.com</a:t>
            </a:r>
            <a:r>
              <a:rPr lang="en-US" dirty="0"/>
              <a:t>/blog/2020/4/diagnostic-accuracy-sensitivity-specificity-versus-agreement-ppa-npa-statistics</a:t>
            </a:r>
          </a:p>
        </p:txBody>
      </p:sp>
      <p:sp>
        <p:nvSpPr>
          <p:cNvPr id="4" name="Slide Number Placeholder 3"/>
          <p:cNvSpPr>
            <a:spLocks noGrp="1"/>
          </p:cNvSpPr>
          <p:nvPr>
            <p:ph type="sldNum" sz="quarter" idx="5"/>
          </p:nvPr>
        </p:nvSpPr>
        <p:spPr/>
        <p:txBody>
          <a:bodyPr/>
          <a:lstStyle/>
          <a:p>
            <a:fld id="{979C91EE-241E-744B-9BE8-C0788DCF3837}" type="slidenum">
              <a:rPr lang="en-US" smtClean="0"/>
              <a:t>35</a:t>
            </a:fld>
            <a:endParaRPr lang="en-US"/>
          </a:p>
        </p:txBody>
      </p:sp>
    </p:spTree>
    <p:extLst>
      <p:ext uri="{BB962C8B-B14F-4D97-AF65-F5344CB8AC3E}">
        <p14:creationId xmlns:p14="http://schemas.microsoft.com/office/powerpoint/2010/main" val="2179361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fitting distribution selected based on the Bayesian information criterion and Kolmogorov-Smirnov statistic (0.0436). </a:t>
            </a:r>
          </a:p>
        </p:txBody>
      </p:sp>
      <p:sp>
        <p:nvSpPr>
          <p:cNvPr id="4" name="Slide Number Placeholder 3"/>
          <p:cNvSpPr>
            <a:spLocks noGrp="1"/>
          </p:cNvSpPr>
          <p:nvPr>
            <p:ph type="sldNum" sz="quarter" idx="5"/>
          </p:nvPr>
        </p:nvSpPr>
        <p:spPr/>
        <p:txBody>
          <a:bodyPr/>
          <a:lstStyle/>
          <a:p>
            <a:fld id="{979C91EE-241E-744B-9BE8-C0788DCF3837}" type="slidenum">
              <a:rPr lang="en-US" smtClean="0"/>
              <a:t>36</a:t>
            </a:fld>
            <a:endParaRPr lang="en-US"/>
          </a:p>
        </p:txBody>
      </p:sp>
    </p:spTree>
    <p:extLst>
      <p:ext uri="{BB962C8B-B14F-4D97-AF65-F5344CB8AC3E}">
        <p14:creationId xmlns:p14="http://schemas.microsoft.com/office/powerpoint/2010/main" val="771269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Ct value you have a probability of detection; above </a:t>
            </a:r>
            <a:r>
              <a:rPr lang="en-US" dirty="0" err="1"/>
              <a:t>LoD</a:t>
            </a:r>
            <a:r>
              <a:rPr lang="en-US" dirty="0"/>
              <a:t> (35) definitely negative, below the </a:t>
            </a:r>
            <a:r>
              <a:rPr lang="en-US" dirty="0" err="1"/>
              <a:t>LoD</a:t>
            </a:r>
            <a:r>
              <a:rPr lang="en-US" dirty="0"/>
              <a:t> its stochastic and there is a probability of being positive </a:t>
            </a:r>
          </a:p>
          <a:p>
            <a:endParaRPr lang="en-US" dirty="0"/>
          </a:p>
          <a:p>
            <a:r>
              <a:rPr lang="en-US" dirty="0"/>
              <a:t>lower Ct means easier detection </a:t>
            </a:r>
          </a:p>
          <a:p>
            <a:endParaRPr lang="en-US" dirty="0"/>
          </a:p>
          <a:p>
            <a:r>
              <a:rPr lang="en-US" dirty="0"/>
              <a:t>increasing proportion of positive tests is like increasing prevalence in the general population</a:t>
            </a:r>
          </a:p>
        </p:txBody>
      </p:sp>
      <p:sp>
        <p:nvSpPr>
          <p:cNvPr id="4" name="Slide Number Placeholder 3"/>
          <p:cNvSpPr>
            <a:spLocks noGrp="1"/>
          </p:cNvSpPr>
          <p:nvPr>
            <p:ph type="sldNum" sz="quarter" idx="5"/>
          </p:nvPr>
        </p:nvSpPr>
        <p:spPr/>
        <p:txBody>
          <a:bodyPr/>
          <a:lstStyle/>
          <a:p>
            <a:fld id="{979C91EE-241E-744B-9BE8-C0788DCF3837}" type="slidenum">
              <a:rPr lang="en-US" smtClean="0"/>
              <a:t>37</a:t>
            </a:fld>
            <a:endParaRPr lang="en-US"/>
          </a:p>
        </p:txBody>
      </p:sp>
    </p:spTree>
    <p:extLst>
      <p:ext uri="{BB962C8B-B14F-4D97-AF65-F5344CB8AC3E}">
        <p14:creationId xmlns:p14="http://schemas.microsoft.com/office/powerpoint/2010/main" val="3930969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40</a:t>
            </a:fld>
            <a:endParaRPr lang="en-US"/>
          </a:p>
        </p:txBody>
      </p:sp>
    </p:spTree>
    <p:extLst>
      <p:ext uri="{BB962C8B-B14F-4D97-AF65-F5344CB8AC3E}">
        <p14:creationId xmlns:p14="http://schemas.microsoft.com/office/powerpoint/2010/main" val="3606493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41</a:t>
            </a:fld>
            <a:endParaRPr lang="en-US"/>
          </a:p>
        </p:txBody>
      </p:sp>
    </p:spTree>
    <p:extLst>
      <p:ext uri="{BB962C8B-B14F-4D97-AF65-F5344CB8AC3E}">
        <p14:creationId xmlns:p14="http://schemas.microsoft.com/office/powerpoint/2010/main" val="2314979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42</a:t>
            </a:fld>
            <a:endParaRPr lang="en-US"/>
          </a:p>
        </p:txBody>
      </p:sp>
    </p:spTree>
    <p:extLst>
      <p:ext uri="{BB962C8B-B14F-4D97-AF65-F5344CB8AC3E}">
        <p14:creationId xmlns:p14="http://schemas.microsoft.com/office/powerpoint/2010/main" val="77994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covidtracking.com</a:t>
            </a:r>
            <a:r>
              <a:rPr lang="en-US" dirty="0"/>
              <a:t>/data/charts/compare-one-region-to-others</a:t>
            </a:r>
          </a:p>
        </p:txBody>
      </p:sp>
      <p:sp>
        <p:nvSpPr>
          <p:cNvPr id="4" name="Slide Number Placeholder 3"/>
          <p:cNvSpPr>
            <a:spLocks noGrp="1"/>
          </p:cNvSpPr>
          <p:nvPr>
            <p:ph type="sldNum" sz="quarter" idx="5"/>
          </p:nvPr>
        </p:nvSpPr>
        <p:spPr/>
        <p:txBody>
          <a:bodyPr/>
          <a:lstStyle/>
          <a:p>
            <a:fld id="{979C91EE-241E-744B-9BE8-C0788DCF3837}" type="slidenum">
              <a:rPr lang="en-US" smtClean="0"/>
              <a:t>6</a:t>
            </a:fld>
            <a:endParaRPr lang="en-US"/>
          </a:p>
        </p:txBody>
      </p:sp>
    </p:spTree>
    <p:extLst>
      <p:ext uri="{BB962C8B-B14F-4D97-AF65-F5344CB8AC3E}">
        <p14:creationId xmlns:p14="http://schemas.microsoft.com/office/powerpoint/2010/main" val="2532890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www.cnn.com</a:t>
            </a:r>
            <a:r>
              <a:rPr lang="en-US" dirty="0"/>
              <a:t>/2020/07/18/health/pool-testing-</a:t>
            </a:r>
            <a:r>
              <a:rPr lang="en-US" dirty="0" err="1"/>
              <a:t>fda</a:t>
            </a:r>
            <a:r>
              <a:rPr lang="en-US" dirty="0"/>
              <a:t>-authorization/</a:t>
            </a:r>
            <a:r>
              <a:rPr lang="en-US" dirty="0" err="1"/>
              <a:t>index.html</a:t>
            </a:r>
            <a:endParaRPr lang="en-US" dirty="0"/>
          </a:p>
          <a:p>
            <a:r>
              <a:rPr lang="en-US" dirty="0"/>
              <a:t>https://</a:t>
            </a:r>
            <a:r>
              <a:rPr lang="en-US" dirty="0" err="1"/>
              <a:t>www.bostonglobe.com</a:t>
            </a:r>
            <a:r>
              <a:rPr lang="en-US" dirty="0"/>
              <a:t>/2020/11/17/opinion/pooled-covid-19-testing-can-help-keep-kids-school/</a:t>
            </a:r>
          </a:p>
          <a:p>
            <a:r>
              <a:rPr lang="en-US" dirty="0"/>
              <a:t>https://</a:t>
            </a:r>
            <a:r>
              <a:rPr lang="en-US" dirty="0" err="1"/>
              <a:t>www.nature.com</a:t>
            </a:r>
            <a:r>
              <a:rPr lang="en-US" dirty="0"/>
              <a:t>/articles/d41586-020-02053-6</a:t>
            </a:r>
          </a:p>
          <a:p>
            <a:r>
              <a:rPr lang="en-US" dirty="0"/>
              <a:t>https://</a:t>
            </a:r>
            <a:r>
              <a:rPr lang="en-US" dirty="0" err="1"/>
              <a:t>med.stanford.edu</a:t>
            </a:r>
            <a:r>
              <a:rPr lang="en-US" dirty="0"/>
              <a:t>/news/all-news/2020/07/stanford-health-care-can-begin-pooled-testing-for-covid-19.html</a:t>
            </a:r>
          </a:p>
        </p:txBody>
      </p:sp>
      <p:sp>
        <p:nvSpPr>
          <p:cNvPr id="4" name="Slide Number Placeholder 3"/>
          <p:cNvSpPr>
            <a:spLocks noGrp="1"/>
          </p:cNvSpPr>
          <p:nvPr>
            <p:ph type="sldNum" sz="quarter" idx="5"/>
          </p:nvPr>
        </p:nvSpPr>
        <p:spPr/>
        <p:txBody>
          <a:bodyPr/>
          <a:lstStyle/>
          <a:p>
            <a:fld id="{979C91EE-241E-744B-9BE8-C0788DCF3837}" type="slidenum">
              <a:rPr lang="en-US" smtClean="0"/>
              <a:t>7</a:t>
            </a:fld>
            <a:endParaRPr lang="en-US"/>
          </a:p>
        </p:txBody>
      </p:sp>
    </p:spTree>
    <p:extLst>
      <p:ext uri="{BB962C8B-B14F-4D97-AF65-F5344CB8AC3E}">
        <p14:creationId xmlns:p14="http://schemas.microsoft.com/office/powerpoint/2010/main" val="1249244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www.cnbc.com</a:t>
            </a:r>
            <a:r>
              <a:rPr lang="en-US" dirty="0"/>
              <a:t>/2021/02/17/biden-administration-to-invest-over-1point6-billion-to-expand-covid-testing-sequencing.html</a:t>
            </a:r>
          </a:p>
        </p:txBody>
      </p:sp>
      <p:sp>
        <p:nvSpPr>
          <p:cNvPr id="4" name="Slide Number Placeholder 3"/>
          <p:cNvSpPr>
            <a:spLocks noGrp="1"/>
          </p:cNvSpPr>
          <p:nvPr>
            <p:ph type="sldNum" sz="quarter" idx="5"/>
          </p:nvPr>
        </p:nvSpPr>
        <p:spPr/>
        <p:txBody>
          <a:bodyPr/>
          <a:lstStyle/>
          <a:p>
            <a:fld id="{979C91EE-241E-744B-9BE8-C0788DCF3837}" type="slidenum">
              <a:rPr lang="en-US" smtClean="0"/>
              <a:t>8</a:t>
            </a:fld>
            <a:endParaRPr lang="en-US"/>
          </a:p>
        </p:txBody>
      </p:sp>
    </p:spTree>
    <p:extLst>
      <p:ext uri="{BB962C8B-B14F-4D97-AF65-F5344CB8AC3E}">
        <p14:creationId xmlns:p14="http://schemas.microsoft.com/office/powerpoint/2010/main" val="548844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Key principles for successful application of group testing involve knowledge of the limit-of-detection, sensitivity, and specificity of the assay, and the prevalence of disease in the population. The goal of the process is to determine a pool size that provides the greatest conservation of resources while maintaining the reliable performance of testing.</a:t>
            </a:r>
            <a:endParaRPr lang="en-US" dirty="0"/>
          </a:p>
          <a:p>
            <a:endParaRPr lang="en-US" dirty="0"/>
          </a:p>
          <a:p>
            <a:r>
              <a:rPr lang="en-US" dirty="0"/>
              <a:t>TRADEOFF: larger pools save more resources, but they also dilute samples more and make it harder to detect presence of virus</a:t>
            </a:r>
          </a:p>
          <a:p>
            <a:endParaRPr lang="en-US" dirty="0"/>
          </a:p>
          <a:p>
            <a:r>
              <a:rPr lang="en-US" dirty="0"/>
              <a:t>Nebraska public health study: 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9</a:t>
            </a:fld>
            <a:endParaRPr lang="en-US"/>
          </a:p>
        </p:txBody>
      </p:sp>
    </p:spTree>
    <p:extLst>
      <p:ext uri="{BB962C8B-B14F-4D97-AF65-F5344CB8AC3E}">
        <p14:creationId xmlns:p14="http://schemas.microsoft.com/office/powerpoint/2010/main" val="213420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the samples mixed in a group are assumed to be independent and identically distributed Bernoulli random variables.</a:t>
            </a:r>
          </a:p>
          <a:p>
            <a:endParaRPr lang="en-US" dirty="0"/>
          </a:p>
          <a:p>
            <a:r>
              <a:rPr lang="en-US" dirty="0"/>
              <a:t>Decomposing this expectation, we have N/n pools to test in the first round and then n times the number of positive pools to test in the second round. The number of positive pools from the first round is a random variable and is distributed Binomial(N/n, q) with expectation q(N/n)</a:t>
            </a:r>
          </a:p>
          <a:p>
            <a:endParaRPr lang="en-US" dirty="0"/>
          </a:p>
          <a:p>
            <a:r>
              <a:rPr lang="en-US" dirty="0"/>
              <a:t>https://</a:t>
            </a:r>
            <a:r>
              <a:rPr lang="en-US" dirty="0" err="1"/>
              <a:t>idss.mit.edu</a:t>
            </a:r>
            <a:r>
              <a:rPr lang="en-US" dirty="0"/>
              <a:t>/wp-content/uploads/2020/04/04.28.2020pooled_testing.pdf</a:t>
            </a:r>
          </a:p>
          <a:p>
            <a:endParaRPr lang="en-US" dirty="0"/>
          </a:p>
          <a:p>
            <a:r>
              <a:rPr lang="en-US" dirty="0"/>
              <a:t>** assuming perfect </a:t>
            </a:r>
            <a:r>
              <a:rPr lang="en-US" dirty="0" err="1"/>
              <a:t>sensitivty</a:t>
            </a:r>
            <a:r>
              <a:rPr lang="en-US" dirty="0"/>
              <a:t> </a:t>
            </a:r>
          </a:p>
        </p:txBody>
      </p:sp>
      <p:sp>
        <p:nvSpPr>
          <p:cNvPr id="4" name="Slide Number Placeholder 3"/>
          <p:cNvSpPr>
            <a:spLocks noGrp="1"/>
          </p:cNvSpPr>
          <p:nvPr>
            <p:ph type="sldNum" sz="quarter" idx="5"/>
          </p:nvPr>
        </p:nvSpPr>
        <p:spPr/>
        <p:txBody>
          <a:bodyPr/>
          <a:lstStyle/>
          <a:p>
            <a:fld id="{979C91EE-241E-744B-9BE8-C0788DCF3837}" type="slidenum">
              <a:rPr lang="en-US" smtClean="0"/>
              <a:t>10</a:t>
            </a:fld>
            <a:endParaRPr lang="en-US"/>
          </a:p>
        </p:txBody>
      </p:sp>
    </p:spTree>
    <p:extLst>
      <p:ext uri="{BB962C8B-B14F-4D97-AF65-F5344CB8AC3E}">
        <p14:creationId xmlns:p14="http://schemas.microsoft.com/office/powerpoint/2010/main" val="3558176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Disease prevalence determines the probability that a pool contains at least one positive individual, and therefore, that all individuals in the pool require re-testing [29] — reducing efficacy of the method in high prevalence settings.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Nebraska public health study: https://</a:t>
            </a:r>
            <a:r>
              <a:rPr lang="en-US" dirty="0" err="1"/>
              <a:t>academic.oup.com</a:t>
            </a:r>
            <a:r>
              <a:rPr lang="en-US" dirty="0"/>
              <a:t>/</a:t>
            </a:r>
            <a:r>
              <a:rPr lang="en-US" dirty="0" err="1"/>
              <a:t>ajcp</a:t>
            </a:r>
            <a:r>
              <a:rPr lang="en-US" dirty="0"/>
              <a:t>/article/153/6/715/5822023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NYTimes: https://</a:t>
            </a:r>
            <a:r>
              <a:rPr lang="en-US" dirty="0" err="1"/>
              <a:t>www.nytimes.com</a:t>
            </a:r>
            <a:r>
              <a:rPr lang="en-US" dirty="0"/>
              <a:t>/2020/08/18/health/coronavirus-pool-</a:t>
            </a:r>
            <a:r>
              <a:rPr lang="en-US" dirty="0" err="1"/>
              <a:t>testing.html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www.nytimes.com</a:t>
            </a:r>
            <a:r>
              <a:rPr lang="en-US" dirty="0"/>
              <a:t>/interactive/2020/07/27/upshot/</a:t>
            </a:r>
            <a:r>
              <a:rPr lang="en-US" dirty="0" err="1"/>
              <a:t>coronavirus-pooled-testing.html?action</a:t>
            </a:r>
            <a:r>
              <a:rPr lang="en-US" dirty="0"/>
              <a:t>=</a:t>
            </a:r>
            <a:r>
              <a:rPr lang="en-US" dirty="0" err="1"/>
              <a:t>click&amp;module</a:t>
            </a:r>
            <a:r>
              <a:rPr lang="en-US" dirty="0"/>
              <a:t>=</a:t>
            </a:r>
            <a:r>
              <a:rPr lang="en-US" dirty="0" err="1"/>
              <a:t>RelatedLinks&amp;pgtype</a:t>
            </a:r>
            <a:r>
              <a:rPr lang="en-US" dirty="0"/>
              <a:t>=Article</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11</a:t>
            </a:fld>
            <a:endParaRPr lang="en-US"/>
          </a:p>
        </p:txBody>
      </p:sp>
    </p:spTree>
    <p:extLst>
      <p:ext uri="{BB962C8B-B14F-4D97-AF65-F5344CB8AC3E}">
        <p14:creationId xmlns:p14="http://schemas.microsoft.com/office/powerpoint/2010/main" val="3692940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2/25/21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7414052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64998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414261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2/25/21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75315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2/25/21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44118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9F057F0-796C-3E48-9337-35B32FA723F8}" type="datetimeFigureOut">
              <a:rPr lang="en-US" smtClean="0"/>
              <a:t>2/25/21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84355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2/25/21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709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F057F0-796C-3E48-9337-35B32FA723F8}" type="datetimeFigureOut">
              <a:rPr lang="en-US" smtClean="0"/>
              <a:t>2/25/21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0168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F057F0-796C-3E48-9337-35B32FA723F8}" type="datetimeFigureOut">
              <a:rPr lang="en-US" smtClean="0"/>
              <a:t>2/25/21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009200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9F057F0-796C-3E48-9337-35B32FA723F8}" type="datetimeFigureOut">
              <a:rPr lang="en-US" smtClean="0"/>
              <a:t>2/25/21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1242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9F057F0-796C-3E48-9337-35B32FA723F8}" type="datetimeFigureOut">
              <a:rPr lang="en-US" smtClean="0"/>
              <a:t>2/25/21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21757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9F057F0-796C-3E48-9337-35B32FA723F8}" type="datetimeFigureOut">
              <a:rPr lang="en-US" smtClean="0"/>
              <a:t>2/25/21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3313ECF-A29C-6448-A5A6-915EBA8738F4}" type="slidenum">
              <a:rPr lang="en-US" smtClean="0"/>
              <a:t>‹#›</a:t>
            </a:fld>
            <a:endParaRPr lang="en-US"/>
          </a:p>
        </p:txBody>
      </p:sp>
    </p:spTree>
    <p:extLst>
      <p:ext uri="{BB962C8B-B14F-4D97-AF65-F5344CB8AC3E}">
        <p14:creationId xmlns:p14="http://schemas.microsoft.com/office/powerpoint/2010/main" val="106623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20.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 Id="rId1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cnbc.com/2021/02/17/covid-live-update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95CB-9352-C043-93A1-D87D08225F29}"/>
              </a:ext>
            </a:extLst>
          </p:cNvPr>
          <p:cNvSpPr>
            <a:spLocks noGrp="1"/>
          </p:cNvSpPr>
          <p:nvPr>
            <p:ph type="ctrTitle"/>
          </p:nvPr>
        </p:nvSpPr>
        <p:spPr>
          <a:xfrm>
            <a:off x="1600200" y="2286000"/>
            <a:ext cx="8991600" cy="1828800"/>
          </a:xfrm>
          <a:noFill/>
          <a:ln>
            <a:solidFill>
              <a:schemeClr val="tx1"/>
            </a:solidFill>
          </a:ln>
        </p:spPr>
        <p:txBody>
          <a:bodyPr>
            <a:normAutofit/>
          </a:bodyPr>
          <a:lstStyle/>
          <a:p>
            <a:r>
              <a:rPr lang="en-US" sz="3200" dirty="0">
                <a:solidFill>
                  <a:schemeClr val="tx1"/>
                </a:solidFill>
              </a:rPr>
              <a:t>Modeling Pooled-Testing for covid-19 with correlated samples</a:t>
            </a:r>
          </a:p>
        </p:txBody>
      </p:sp>
      <p:sp>
        <p:nvSpPr>
          <p:cNvPr id="3" name="Subtitle 2">
            <a:extLst>
              <a:ext uri="{FF2B5EF4-FFF2-40B4-BE49-F238E27FC236}">
                <a16:creationId xmlns:a16="http://schemas.microsoft.com/office/drawing/2014/main" id="{F0795A0E-B598-9441-9ACB-D84ED6C4CD23}"/>
              </a:ext>
            </a:extLst>
          </p:cNvPr>
          <p:cNvSpPr>
            <a:spLocks noGrp="1"/>
          </p:cNvSpPr>
          <p:nvPr>
            <p:ph type="subTitle" idx="1"/>
          </p:nvPr>
        </p:nvSpPr>
        <p:spPr>
          <a:xfrm>
            <a:off x="2217547" y="4470590"/>
            <a:ext cx="7756906" cy="1329208"/>
          </a:xfrm>
        </p:spPr>
        <p:txBody>
          <a:bodyPr>
            <a:normAutofit/>
          </a:bodyPr>
          <a:lstStyle/>
          <a:p>
            <a:r>
              <a:rPr lang="en-US" dirty="0"/>
              <a:t>Saskia </a:t>
            </a:r>
            <a:r>
              <a:rPr lang="en-US" dirty="0" err="1"/>
              <a:t>Comess</a:t>
            </a:r>
            <a:endParaRPr lang="en-US" dirty="0"/>
          </a:p>
          <a:p>
            <a:r>
              <a:rPr lang="en-US" dirty="0"/>
              <a:t>Professor Claire </a:t>
            </a:r>
            <a:r>
              <a:rPr lang="en-US" dirty="0" err="1"/>
              <a:t>Donnat</a:t>
            </a:r>
            <a:r>
              <a:rPr lang="en-US" dirty="0"/>
              <a:t> (University of Chicago, Department of Statistics)</a:t>
            </a:r>
          </a:p>
          <a:p>
            <a:r>
              <a:rPr lang="en-US" dirty="0" err="1"/>
              <a:t>Parsonnet</a:t>
            </a:r>
            <a:r>
              <a:rPr lang="en-US" dirty="0"/>
              <a:t> Group Meeting, 25 February</a:t>
            </a:r>
          </a:p>
        </p:txBody>
      </p:sp>
    </p:spTree>
    <p:extLst>
      <p:ext uri="{BB962C8B-B14F-4D97-AF65-F5344CB8AC3E}">
        <p14:creationId xmlns:p14="http://schemas.microsoft.com/office/powerpoint/2010/main" val="27790869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B27-6E23-784C-A3CF-12C60EBD1325}"/>
              </a:ext>
            </a:extLst>
          </p:cNvPr>
          <p:cNvSpPr>
            <a:spLocks noGrp="1"/>
          </p:cNvSpPr>
          <p:nvPr>
            <p:ph type="title"/>
          </p:nvPr>
        </p:nvSpPr>
        <p:spPr/>
        <p:txBody>
          <a:bodyPr/>
          <a:lstStyle/>
          <a:p>
            <a:r>
              <a:rPr lang="en-US" dirty="0"/>
              <a:t>Efficiency: Homogenous population, independent samples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FBF20F-C4C4-AB4A-A6F6-63296FB0652B}"/>
                  </a:ext>
                </a:extLst>
              </p:cNvPr>
              <p:cNvSpPr>
                <a:spLocks noGrp="1"/>
              </p:cNvSpPr>
              <p:nvPr>
                <p:ph idx="1"/>
              </p:nvPr>
            </p:nvSpPr>
            <p:spPr>
              <a:xfrm>
                <a:off x="338540" y="2627411"/>
                <a:ext cx="7338167" cy="3890347"/>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individual</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samples</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𝑛</m:t>
                      </m:r>
                      <m:r>
                        <a:rPr lang="en-US" i="1" smtClean="0">
                          <a:latin typeface="Cambria Math" panose="02040503050406030204" pitchFamily="18" charset="0"/>
                        </a:rPr>
                        <m:t>= </m:t>
                      </m:r>
                      <m:r>
                        <m:rPr>
                          <m:nor/>
                        </m:rPr>
                        <a:rPr lang="en-US">
                          <a:latin typeface="Cambria Math" panose="02040503050406030204" pitchFamily="18" charset="0"/>
                        </a:rPr>
                        <m:t>pool</m:t>
                      </m:r>
                      <m:r>
                        <m:rPr>
                          <m:nor/>
                        </m:rPr>
                        <a:rPr lang="en-US">
                          <a:latin typeface="Cambria Math" panose="02040503050406030204" pitchFamily="18" charset="0"/>
                        </a:rPr>
                        <m:t> </m:t>
                      </m:r>
                      <m:r>
                        <m:rPr>
                          <m:nor/>
                        </m:rPr>
                        <a:rPr lang="en-US">
                          <a:latin typeface="Cambria Math" panose="02040503050406030204" pitchFamily="18" charset="0"/>
                        </a:rPr>
                        <m:t>size</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b="0" i="0" smtClean="0">
                          <a:latin typeface="Cambria Math" panose="02040503050406030204" pitchFamily="18" charset="0"/>
                        </a:rPr>
                        <m:t>infection</m:t>
                      </m:r>
                      <m:r>
                        <m:rPr>
                          <m:nor/>
                        </m:rPr>
                        <a:rPr lang="en-US" b="0" i="0" smtClean="0">
                          <a:latin typeface="Cambria Math" panose="02040503050406030204" pitchFamily="18" charset="0"/>
                        </a:rPr>
                        <m:t>)</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b="0"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 1 </m:t>
                      </m:r>
                      <m:r>
                        <m:rPr>
                          <m:nor/>
                        </m:rPr>
                        <a:rPr lang="en-US" b="0" i="0" smtClean="0">
                          <a:latin typeface="Cambria Math" panose="02040503050406030204" pitchFamily="18" charset="0"/>
                          <a:ea typeface="Cambria Math" panose="02040503050406030204" pitchFamily="18" charset="0"/>
                        </a:rPr>
                        <m:t>sample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positive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in</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pool</m:t>
                      </m:r>
                      <m:r>
                        <m:rPr>
                          <m:nor/>
                        </m:rPr>
                        <a:rPr lang="en-US" b="0" i="0"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1 −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𝑛</m:t>
                          </m:r>
                        </m:sup>
                      </m:sSup>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𝐵𝑖𝑛</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𝑁</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𝑞</m:t>
                          </m:r>
                        </m:e>
                      </m:d>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m:rPr>
                              <m:nor/>
                            </m:rPr>
                            <a:rPr lang="en-US" b="0" i="0" smtClean="0">
                              <a:latin typeface="Cambria Math" panose="02040503050406030204" pitchFamily="18" charset="0"/>
                            </a:rPr>
                            <m:t># </m:t>
                          </m:r>
                          <m:r>
                            <m:rPr>
                              <m:nor/>
                            </m:rPr>
                            <a:rPr lang="en-US" b="0" i="0" smtClean="0">
                              <a:latin typeface="Cambria Math" panose="02040503050406030204" pitchFamily="18" charset="0"/>
                            </a:rPr>
                            <m:t>Tests</m:t>
                          </m:r>
                        </m:e>
                      </m:d>
                      <m:r>
                        <a:rPr lang="en-US" b="0" i="0" smtClean="0">
                          <a:latin typeface="Cambria Math" panose="02040503050406030204" pitchFamily="18" charset="0"/>
                        </a:rPr>
                        <m:t>=</m:t>
                      </m:r>
                      <m:r>
                        <m:rPr>
                          <m:sty m:val="p"/>
                        </m:rPr>
                        <a:rPr lang="en-US" b="0" i="0" smtClean="0">
                          <a:latin typeface="Cambria Math" panose="02040503050406030204" pitchFamily="18" charset="0"/>
                        </a:rPr>
                        <m:t>E</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r>
                            <m:rPr>
                              <m:sty m:val="p"/>
                            </m:rPr>
                            <a:rPr lang="en-US" b="0" i="0" smtClean="0">
                              <a:latin typeface="Cambria Math" panose="02040503050406030204" pitchFamily="18" charset="0"/>
                            </a:rPr>
                            <m:t>tests</m:t>
                          </m:r>
                          <m:r>
                            <a:rPr lang="en-US" b="0" i="0" smtClean="0">
                              <a:latin typeface="Cambria Math" panose="02040503050406030204" pitchFamily="18" charset="0"/>
                            </a:rPr>
                            <m:t> </m:t>
                          </m:r>
                          <m:r>
                            <m:rPr>
                              <m:sty m:val="p"/>
                            </m:rPr>
                            <a:rPr lang="en-US" b="0" i="0" smtClean="0">
                              <a:latin typeface="Cambria Math" panose="02040503050406030204" pitchFamily="18" charset="0"/>
                            </a:rPr>
                            <m:t>round</m:t>
                          </m:r>
                          <m:r>
                            <a:rPr lang="en-US" b="0" i="0" smtClean="0">
                              <a:latin typeface="Cambria Math" panose="02040503050406030204" pitchFamily="18" charset="0"/>
                            </a:rPr>
                            <m:t> 1</m:t>
                          </m:r>
                        </m:e>
                      </m:d>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 </m:t>
                      </m:r>
                      <m:r>
                        <m:rPr>
                          <m:sty m:val="p"/>
                        </m:rPr>
                        <a:rPr lang="en-US" b="0" i="0" smtClean="0">
                          <a:latin typeface="Cambria Math" panose="02040503050406030204" pitchFamily="18" charset="0"/>
                        </a:rPr>
                        <m:t>tests</m:t>
                      </m:r>
                      <m:r>
                        <a:rPr lang="en-US" b="0" i="0" smtClean="0">
                          <a:latin typeface="Cambria Math" panose="02040503050406030204" pitchFamily="18" charset="0"/>
                        </a:rPr>
                        <m:t> </m:t>
                      </m:r>
                      <m:r>
                        <m:rPr>
                          <m:sty m:val="p"/>
                        </m:rPr>
                        <a:rPr lang="en-US" b="0" i="0" smtClean="0">
                          <a:latin typeface="Cambria Math" panose="02040503050406030204" pitchFamily="18" charset="0"/>
                        </a:rPr>
                        <m:t>round</m:t>
                      </m:r>
                      <m:r>
                        <a:rPr lang="en-US" b="0" i="0" smtClean="0">
                          <a:latin typeface="Cambria Math" panose="02040503050406030204" pitchFamily="18" charset="0"/>
                        </a:rPr>
                        <m:t> 2]</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r>
                        <a:rPr lang="en-US" i="1">
                          <a:latin typeface="Cambria Math" panose="02040503050406030204" pitchFamily="18" charset="0"/>
                        </a:rPr>
                        <m:t>+</m:t>
                      </m:r>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𝑞</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e>
                      </m:d>
                    </m:oMath>
                  </m:oMathPara>
                </a14:m>
                <a:endParaRPr lang="en-US" dirty="0"/>
              </a:p>
            </p:txBody>
          </p:sp>
        </mc:Choice>
        <mc:Fallback xmlns="">
          <p:sp>
            <p:nvSpPr>
              <p:cNvPr id="3" name="Content Placeholder 2">
                <a:extLst>
                  <a:ext uri="{FF2B5EF4-FFF2-40B4-BE49-F238E27FC236}">
                    <a16:creationId xmlns:a16="http://schemas.microsoft.com/office/drawing/2014/main" id="{DDFBF20F-C4C4-AB4A-A6F6-63296FB0652B}"/>
                  </a:ext>
                </a:extLst>
              </p:cNvPr>
              <p:cNvSpPr>
                <a:spLocks noGrp="1" noRot="1" noChangeAspect="1" noMove="1" noResize="1" noEditPoints="1" noAdjustHandles="1" noChangeArrowheads="1" noChangeShapeType="1" noTextEdit="1"/>
              </p:cNvSpPr>
              <p:nvPr>
                <p:ph idx="1"/>
              </p:nvPr>
            </p:nvSpPr>
            <p:spPr>
              <a:xfrm>
                <a:off x="338540" y="2627411"/>
                <a:ext cx="7338167" cy="3890347"/>
              </a:xfrm>
              <a:blipFill>
                <a:blip r:embed="rId3"/>
                <a:stretch>
                  <a:fillRect/>
                </a:stretch>
              </a:blipFill>
            </p:spPr>
            <p:txBody>
              <a:bodyPr/>
              <a:lstStyle/>
              <a:p>
                <a:r>
                  <a:rPr lang="en-US">
                    <a:noFill/>
                  </a:rPr>
                  <a:t> </a:t>
                </a:r>
              </a:p>
            </p:txBody>
          </p:sp>
        </mc:Fallback>
      </mc:AlternateContent>
      <p:pic>
        <p:nvPicPr>
          <p:cNvPr id="5" name="Picture 4" descr="A picture containing shape&#10;&#10;Description automatically generated">
            <a:extLst>
              <a:ext uri="{FF2B5EF4-FFF2-40B4-BE49-F238E27FC236}">
                <a16:creationId xmlns:a16="http://schemas.microsoft.com/office/drawing/2014/main" id="{FEF99C1C-1BF3-2142-90E1-27CF8CCBF3C2}"/>
              </a:ext>
            </a:extLst>
          </p:cNvPr>
          <p:cNvPicPr>
            <a:picLocks noChangeAspect="1"/>
          </p:cNvPicPr>
          <p:nvPr/>
        </p:nvPicPr>
        <p:blipFill rotWithShape="1">
          <a:blip r:embed="rId4"/>
          <a:srcRect t="18712" r="5296" b="2913"/>
          <a:stretch/>
        </p:blipFill>
        <p:spPr>
          <a:xfrm>
            <a:off x="6967573" y="2402957"/>
            <a:ext cx="4547487" cy="2860159"/>
          </a:xfrm>
          <a:prstGeom prst="rect">
            <a:avLst/>
          </a:prstGeom>
        </p:spPr>
      </p:pic>
      <p:sp>
        <p:nvSpPr>
          <p:cNvPr id="6" name="TextBox 5">
            <a:extLst>
              <a:ext uri="{FF2B5EF4-FFF2-40B4-BE49-F238E27FC236}">
                <a16:creationId xmlns:a16="http://schemas.microsoft.com/office/drawing/2014/main" id="{FCC847E1-D2F5-5649-9786-A12393999FF6}"/>
              </a:ext>
            </a:extLst>
          </p:cNvPr>
          <p:cNvSpPr txBox="1"/>
          <p:nvPr/>
        </p:nvSpPr>
        <p:spPr>
          <a:xfrm>
            <a:off x="6967573" y="5333681"/>
            <a:ext cx="5071729" cy="307777"/>
          </a:xfrm>
          <a:prstGeom prst="rect">
            <a:avLst/>
          </a:prstGeom>
          <a:noFill/>
        </p:spPr>
        <p:txBody>
          <a:bodyPr wrap="square" rtlCol="0">
            <a:spAutoFit/>
          </a:bodyPr>
          <a:lstStyle/>
          <a:p>
            <a:r>
              <a:rPr lang="en-US" sz="1400" dirty="0"/>
              <a:t>Optimal pool size for Dorfman testing as a function of prevalence</a:t>
            </a:r>
          </a:p>
        </p:txBody>
      </p:sp>
    </p:spTree>
    <p:extLst>
      <p:ext uri="{BB962C8B-B14F-4D97-AF65-F5344CB8AC3E}">
        <p14:creationId xmlns:p14="http://schemas.microsoft.com/office/powerpoint/2010/main" val="313611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28446-1733-734E-82B5-201C1EE983ED}"/>
              </a:ext>
            </a:extLst>
          </p:cNvPr>
          <p:cNvSpPr>
            <a:spLocks noGrp="1"/>
          </p:cNvSpPr>
          <p:nvPr>
            <p:ph type="title"/>
          </p:nvPr>
        </p:nvSpPr>
        <p:spPr>
          <a:xfrm>
            <a:off x="2231136" y="571587"/>
            <a:ext cx="7729728" cy="1188720"/>
          </a:xfrm>
        </p:spPr>
        <p:txBody>
          <a:bodyPr/>
          <a:lstStyle/>
          <a:p>
            <a:r>
              <a:rPr lang="en-US" dirty="0"/>
              <a:t>prevalence</a:t>
            </a:r>
          </a:p>
        </p:txBody>
      </p:sp>
      <p:sp>
        <p:nvSpPr>
          <p:cNvPr id="3" name="Content Placeholder 2">
            <a:extLst>
              <a:ext uri="{FF2B5EF4-FFF2-40B4-BE49-F238E27FC236}">
                <a16:creationId xmlns:a16="http://schemas.microsoft.com/office/drawing/2014/main" id="{68609E36-685E-5E49-9F1A-44F416391E90}"/>
              </a:ext>
            </a:extLst>
          </p:cNvPr>
          <p:cNvSpPr>
            <a:spLocks noGrp="1"/>
          </p:cNvSpPr>
          <p:nvPr>
            <p:ph idx="1"/>
          </p:nvPr>
        </p:nvSpPr>
        <p:spPr>
          <a:xfrm>
            <a:off x="-1" y="2438990"/>
            <a:ext cx="5941323" cy="3101983"/>
          </a:xfrm>
        </p:spPr>
        <p:txBody>
          <a:bodyPr/>
          <a:lstStyle/>
          <a:p>
            <a:pPr lvl="2"/>
            <a:r>
              <a:rPr lang="en-US" dirty="0">
                <a:sym typeface="Wingdings" pitchFamily="2" charset="2"/>
              </a:rPr>
              <a:t>Lower prevalence  larger optimal pool size, less retesting needed</a:t>
            </a:r>
          </a:p>
          <a:p>
            <a:pPr lvl="2"/>
            <a:r>
              <a:rPr lang="en-US" dirty="0"/>
              <a:t>Most efficient when prevalence is at least less than 5% (possibly &lt; 1%?)</a:t>
            </a:r>
          </a:p>
          <a:p>
            <a:pPr lvl="2"/>
            <a:r>
              <a:rPr lang="en-US" dirty="0"/>
              <a:t>Nebraska Public Health Study: one positive sample + four negatives reduced number of tests by &gt;50 when COVID-19 prevalence &lt; 5%</a:t>
            </a:r>
          </a:p>
          <a:p>
            <a:endParaRPr lang="en-US" dirty="0"/>
          </a:p>
        </p:txBody>
      </p:sp>
      <p:pic>
        <p:nvPicPr>
          <p:cNvPr id="4" name="Picture 3" descr="Text, letter&#10;&#10;Description automatically generated">
            <a:extLst>
              <a:ext uri="{FF2B5EF4-FFF2-40B4-BE49-F238E27FC236}">
                <a16:creationId xmlns:a16="http://schemas.microsoft.com/office/drawing/2014/main" id="{91C6FAF7-DE34-6845-861C-EEF265C00D48}"/>
              </a:ext>
            </a:extLst>
          </p:cNvPr>
          <p:cNvPicPr>
            <a:picLocks noChangeAspect="1"/>
          </p:cNvPicPr>
          <p:nvPr/>
        </p:nvPicPr>
        <p:blipFill>
          <a:blip r:embed="rId3"/>
          <a:stretch>
            <a:fillRect/>
          </a:stretch>
        </p:blipFill>
        <p:spPr>
          <a:xfrm>
            <a:off x="247544" y="4586659"/>
            <a:ext cx="5446234" cy="1908629"/>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673873BA-9E06-7D4B-9606-CE73C087F223}"/>
              </a:ext>
            </a:extLst>
          </p:cNvPr>
          <p:cNvPicPr>
            <a:picLocks noChangeAspect="1"/>
          </p:cNvPicPr>
          <p:nvPr/>
        </p:nvPicPr>
        <p:blipFill>
          <a:blip r:embed="rId4"/>
          <a:stretch>
            <a:fillRect/>
          </a:stretch>
        </p:blipFill>
        <p:spPr>
          <a:xfrm>
            <a:off x="6078525" y="2736621"/>
            <a:ext cx="5957748" cy="3700075"/>
          </a:xfrm>
          <a:prstGeom prst="rect">
            <a:avLst/>
          </a:prstGeom>
        </p:spPr>
      </p:pic>
      <p:sp>
        <p:nvSpPr>
          <p:cNvPr id="7" name="Rectangle 6">
            <a:extLst>
              <a:ext uri="{FF2B5EF4-FFF2-40B4-BE49-F238E27FC236}">
                <a16:creationId xmlns:a16="http://schemas.microsoft.com/office/drawing/2014/main" id="{19D45806-28DA-C448-A19A-C4065866ECC1}"/>
              </a:ext>
            </a:extLst>
          </p:cNvPr>
          <p:cNvSpPr/>
          <p:nvPr/>
        </p:nvSpPr>
        <p:spPr>
          <a:xfrm>
            <a:off x="0" y="1959360"/>
            <a:ext cx="9237718" cy="369332"/>
          </a:xfrm>
          <a:prstGeom prst="rect">
            <a:avLst/>
          </a:prstGeom>
        </p:spPr>
        <p:txBody>
          <a:bodyPr wrap="square">
            <a:spAutoFit/>
          </a:bodyPr>
          <a:lstStyle/>
          <a:p>
            <a:pPr marL="742950" lvl="1" indent="-285750">
              <a:buFont typeface="Arial" panose="020B0604020202020204" pitchFamily="34" charset="0"/>
              <a:buChar char="•"/>
            </a:pPr>
            <a:r>
              <a:rPr lang="en-US" dirty="0">
                <a:sym typeface="Wingdings" pitchFamily="2" charset="2"/>
              </a:rPr>
              <a:t>PREVALENCE: Efficiency of pooled testing strategy decreases as prevalence increases</a:t>
            </a:r>
          </a:p>
        </p:txBody>
      </p:sp>
    </p:spTree>
    <p:extLst>
      <p:ext uri="{BB962C8B-B14F-4D97-AF65-F5344CB8AC3E}">
        <p14:creationId xmlns:p14="http://schemas.microsoft.com/office/powerpoint/2010/main" val="3015302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4E7C-9CE8-934C-9AE8-5B58FC2045C7}"/>
              </a:ext>
            </a:extLst>
          </p:cNvPr>
          <p:cNvSpPr>
            <a:spLocks noGrp="1"/>
          </p:cNvSpPr>
          <p:nvPr>
            <p:ph type="title"/>
          </p:nvPr>
        </p:nvSpPr>
        <p:spPr/>
        <p:txBody>
          <a:bodyPr/>
          <a:lstStyle/>
          <a:p>
            <a:r>
              <a:rPr lang="en-US" dirty="0"/>
              <a:t>DILUTION &amp; ANALYTIC SENSITIVITY</a:t>
            </a:r>
          </a:p>
        </p:txBody>
      </p:sp>
      <p:sp>
        <p:nvSpPr>
          <p:cNvPr id="3" name="Content Placeholder 2">
            <a:extLst>
              <a:ext uri="{FF2B5EF4-FFF2-40B4-BE49-F238E27FC236}">
                <a16:creationId xmlns:a16="http://schemas.microsoft.com/office/drawing/2014/main" id="{8AC35106-8386-B445-A285-7C7A65B51A0B}"/>
              </a:ext>
            </a:extLst>
          </p:cNvPr>
          <p:cNvSpPr>
            <a:spLocks noGrp="1"/>
          </p:cNvSpPr>
          <p:nvPr>
            <p:ph idx="1"/>
          </p:nvPr>
        </p:nvSpPr>
        <p:spPr/>
        <p:txBody>
          <a:bodyPr>
            <a:normAutofit lnSpcReduction="10000"/>
          </a:bodyPr>
          <a:lstStyle/>
          <a:p>
            <a:r>
              <a:rPr lang="en-US" dirty="0"/>
              <a:t>Sensitivity = proportion of people who have disease that are correctly identified as positive</a:t>
            </a:r>
          </a:p>
          <a:p>
            <a:r>
              <a:rPr lang="en-US" dirty="0"/>
              <a:t>Combining specimens </a:t>
            </a:r>
            <a:r>
              <a:rPr lang="en-US" dirty="0">
                <a:sym typeface="Wingdings" pitchFamily="2" charset="2"/>
              </a:rPr>
              <a:t> </a:t>
            </a:r>
            <a:r>
              <a:rPr lang="en-US" dirty="0"/>
              <a:t>dilution </a:t>
            </a:r>
            <a:r>
              <a:rPr lang="en-US" dirty="0">
                <a:sym typeface="Wingdings" pitchFamily="2" charset="2"/>
              </a:rPr>
              <a:t> </a:t>
            </a:r>
            <a:r>
              <a:rPr lang="en-US" dirty="0"/>
              <a:t> lower concentration of viral genetic material, possibly below the limit of detection of test</a:t>
            </a:r>
          </a:p>
          <a:p>
            <a:r>
              <a:rPr lang="en-US" dirty="0"/>
              <a:t>Larger pools </a:t>
            </a:r>
            <a:r>
              <a:rPr lang="en-US" dirty="0">
                <a:sym typeface="Wingdings" pitchFamily="2" charset="2"/>
              </a:rPr>
              <a:t> higher probability of false-negatives </a:t>
            </a:r>
            <a:endParaRPr lang="en-US" dirty="0"/>
          </a:p>
          <a:p>
            <a:pPr lvl="0"/>
            <a:r>
              <a:rPr lang="en-US" dirty="0"/>
              <a:t>C</a:t>
            </a:r>
            <a:r>
              <a:rPr lang="en-US" baseline="-25000" dirty="0"/>
              <a:t>t </a:t>
            </a:r>
            <a:r>
              <a:rPr lang="en-US" dirty="0"/>
              <a:t>Value = Cycle Threshold Value </a:t>
            </a:r>
          </a:p>
          <a:p>
            <a:pPr lvl="1"/>
            <a:r>
              <a:rPr lang="en-US" dirty="0"/>
              <a:t>Number of PCR cycles needed to detect the virus</a:t>
            </a:r>
          </a:p>
          <a:p>
            <a:pPr lvl="1"/>
            <a:r>
              <a:rPr lang="en-US" dirty="0"/>
              <a:t>No detection after 37 to 40 cycles = negative test</a:t>
            </a:r>
          </a:p>
          <a:p>
            <a:pPr lvl="1"/>
            <a:r>
              <a:rPr lang="en-US" dirty="0"/>
              <a:t>Indicates how much virus an infected person has</a:t>
            </a:r>
          </a:p>
        </p:txBody>
      </p:sp>
    </p:spTree>
    <p:extLst>
      <p:ext uri="{BB962C8B-B14F-4D97-AF65-F5344CB8AC3E}">
        <p14:creationId xmlns:p14="http://schemas.microsoft.com/office/powerpoint/2010/main" val="1724869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ED1F-119A-7F40-B586-7C54CBC36F4D}"/>
              </a:ext>
            </a:extLst>
          </p:cNvPr>
          <p:cNvSpPr>
            <a:spLocks noGrp="1"/>
          </p:cNvSpPr>
          <p:nvPr>
            <p:ph type="title"/>
          </p:nvPr>
        </p:nvSpPr>
        <p:spPr>
          <a:xfrm>
            <a:off x="804672" y="964692"/>
            <a:ext cx="5894832" cy="1188720"/>
          </a:xfrm>
        </p:spPr>
        <p:txBody>
          <a:bodyPr>
            <a:normAutofit/>
          </a:bodyPr>
          <a:lstStyle/>
          <a:p>
            <a:r>
              <a:rPr lang="en-US" dirty="0"/>
              <a:t>Pooling strategy</a:t>
            </a:r>
          </a:p>
        </p:txBody>
      </p:sp>
      <p:sp>
        <p:nvSpPr>
          <p:cNvPr id="3" name="Content Placeholder 2">
            <a:extLst>
              <a:ext uri="{FF2B5EF4-FFF2-40B4-BE49-F238E27FC236}">
                <a16:creationId xmlns:a16="http://schemas.microsoft.com/office/drawing/2014/main" id="{E8D4C75E-C058-ED42-8C49-8CBB080A12A5}"/>
              </a:ext>
            </a:extLst>
          </p:cNvPr>
          <p:cNvSpPr>
            <a:spLocks noGrp="1"/>
          </p:cNvSpPr>
          <p:nvPr>
            <p:ph idx="1"/>
          </p:nvPr>
        </p:nvSpPr>
        <p:spPr>
          <a:xfrm>
            <a:off x="803243" y="2638043"/>
            <a:ext cx="5963317" cy="4007305"/>
          </a:xfrm>
        </p:spPr>
        <p:txBody>
          <a:bodyPr>
            <a:normAutofit/>
          </a:bodyPr>
          <a:lstStyle/>
          <a:p>
            <a:r>
              <a:rPr lang="en-US" dirty="0"/>
              <a:t>“Routine” approach:  first sample pools are assembled randomly in the laboratory for analysis</a:t>
            </a:r>
          </a:p>
          <a:p>
            <a:pPr lvl="1"/>
            <a:r>
              <a:rPr lang="en-US" dirty="0"/>
              <a:t>Assumes samples are independent! (# positives in a group has binomial distribution)</a:t>
            </a:r>
          </a:p>
          <a:p>
            <a:r>
              <a:rPr lang="en-US" dirty="0"/>
              <a:t>Valid for COVID-19? </a:t>
            </a:r>
          </a:p>
          <a:p>
            <a:pPr lvl="1"/>
            <a:r>
              <a:rPr lang="en-US" dirty="0"/>
              <a:t>Relations between individuals (families, office colleagues or neighbors, passengers on airplane) determine risk of infection</a:t>
            </a:r>
          </a:p>
          <a:p>
            <a:pPr lvl="1"/>
            <a:r>
              <a:rPr lang="en-US" dirty="0"/>
              <a:t>Could form homogeneous pools of correlated individuals</a:t>
            </a:r>
          </a:p>
        </p:txBody>
      </p:sp>
      <p:sp>
        <p:nvSpPr>
          <p:cNvPr id="71" name="Rectangle 70">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close up of a flower&#10;&#10;Description automatically generated">
            <a:extLst>
              <a:ext uri="{FF2B5EF4-FFF2-40B4-BE49-F238E27FC236}">
                <a16:creationId xmlns:a16="http://schemas.microsoft.com/office/drawing/2014/main" id="{8107649B-8EC0-E84C-9533-F4225237F6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5400000">
            <a:off x="7200240" y="1549482"/>
            <a:ext cx="4429456" cy="358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933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834974638"/>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2052854"/>
            <a:ext cx="4925961" cy="4524315"/>
          </a:xfrm>
          <a:prstGeom prst="rect">
            <a:avLst/>
          </a:prstGeom>
        </p:spPr>
        <p:txBody>
          <a:bodyPr wrap="square">
            <a:spAutoFit/>
          </a:bodyPr>
          <a:lstStyle/>
          <a:p>
            <a:pPr marL="285750" indent="-285750">
              <a:buFont typeface="Arial" panose="020B0604020202020204" pitchFamily="34" charset="0"/>
              <a:buChar char="•"/>
            </a:pPr>
            <a:r>
              <a:rPr lang="en-US" dirty="0"/>
              <a:t>When IID assumptions are violated, this shifts the effective number of samples and prevalence level. </a:t>
            </a:r>
          </a:p>
          <a:p>
            <a:pPr marL="285750" indent="-285750">
              <a:buFont typeface="Arial" panose="020B0604020202020204" pitchFamily="34" charset="0"/>
              <a:buChar char="•"/>
            </a:pPr>
            <a:r>
              <a:rPr lang="en-US" dirty="0"/>
              <a:t>Neglecting interactions and variability in infection risk yields inaccurate estimates of the efficiency of pooled testing through a biased reading of established optimality grids that make IID assumptions</a:t>
            </a:r>
          </a:p>
          <a:p>
            <a:pPr marL="285750" indent="-285750">
              <a:buFont typeface="Arial" panose="020B0604020202020204" pitchFamily="34" charset="0"/>
              <a:buChar char="•"/>
            </a:pPr>
            <a:r>
              <a:rPr lang="en-US" dirty="0"/>
              <a:t>Correlations and heterogeneous risk are a systematic bias correction problem: the effective sample size and expected prevalence are different from the observed ones</a:t>
            </a:r>
          </a:p>
          <a:p>
            <a:pPr marL="285750" indent="-285750">
              <a:buFont typeface="Arial" panose="020B0604020202020204" pitchFamily="34" charset="0"/>
              <a:buChar char="•"/>
            </a:pPr>
            <a:r>
              <a:rPr lang="en-US" dirty="0"/>
              <a:t>We focus on mapping from observed to effective pool size and prevalence, so as to appropriately transform the existing optimal pooling strategy abacus</a:t>
            </a:r>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1058911814"/>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24976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326F4-CF00-FC4D-B151-FC6824BF6FAC}"/>
              </a:ext>
            </a:extLst>
          </p:cNvPr>
          <p:cNvSpPr>
            <a:spLocks noGrp="1"/>
          </p:cNvSpPr>
          <p:nvPr>
            <p:ph type="title"/>
          </p:nvPr>
        </p:nvSpPr>
        <p:spPr/>
        <p:txBody>
          <a:bodyPr/>
          <a:lstStyle/>
          <a:p>
            <a:r>
              <a:rPr lang="en-US" dirty="0"/>
              <a:t>Effective Parameters in non-</a:t>
            </a:r>
            <a:r>
              <a:rPr lang="en-US" dirty="0" err="1"/>
              <a:t>iid</a:t>
            </a:r>
            <a:r>
              <a:rPr lang="en-US" dirty="0"/>
              <a:t> settings: positives per pool</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6D90F8A9-70B3-C542-82EF-6D188D6A94F3}"/>
                  </a:ext>
                </a:extLst>
              </p:cNvPr>
              <p:cNvGraphicFramePr>
                <a:graphicFrameLocks noGrp="1"/>
              </p:cNvGraphicFramePr>
              <p:nvPr>
                <p:ph idx="1"/>
                <p:extLst>
                  <p:ext uri="{D42A27DB-BD31-4B8C-83A1-F6EECF244321}">
                    <p14:modId xmlns:p14="http://schemas.microsoft.com/office/powerpoint/2010/main" val="438683631"/>
                  </p:ext>
                </p:extLst>
              </p:nvPr>
            </p:nvGraphicFramePr>
            <p:xfrm>
              <a:off x="2229739" y="2153412"/>
              <a:ext cx="7731125"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Content Placeholder 6">
                <a:extLst>
                  <a:ext uri="{FF2B5EF4-FFF2-40B4-BE49-F238E27FC236}">
                    <a16:creationId xmlns:a16="http://schemas.microsoft.com/office/drawing/2014/main" id="{6D90F8A9-70B3-C542-82EF-6D188D6A94F3}"/>
                  </a:ext>
                </a:extLst>
              </p:cNvPr>
              <p:cNvGraphicFramePr>
                <a:graphicFrameLocks noGrp="1"/>
              </p:cNvGraphicFramePr>
              <p:nvPr>
                <p:ph idx="1"/>
                <p:extLst>
                  <p:ext uri="{D42A27DB-BD31-4B8C-83A1-F6EECF244321}">
                    <p14:modId xmlns:p14="http://schemas.microsoft.com/office/powerpoint/2010/main" val="438683631"/>
                  </p:ext>
                </p:extLst>
              </p:nvPr>
            </p:nvGraphicFramePr>
            <p:xfrm>
              <a:off x="2229739" y="2153412"/>
              <a:ext cx="7731125" cy="31019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0700DF-EB82-DA46-BC90-A37F303DA0CD}"/>
                  </a:ext>
                </a:extLst>
              </p:cNvPr>
              <p:cNvSpPr txBox="1"/>
              <p:nvPr/>
            </p:nvSpPr>
            <p:spPr>
              <a:xfrm>
                <a:off x="4332190" y="4798868"/>
                <a:ext cx="3526222" cy="352597"/>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𝑐𝑚𝑡𝑦</m:t>
                        </m:r>
                        <m:r>
                          <a:rPr lang="en-US" b="0" i="1" smtClean="0">
                            <a:latin typeface="Cambria Math" panose="02040503050406030204" pitchFamily="18" charset="0"/>
                          </a:rPr>
                          <m:t>)</m:t>
                        </m:r>
                      </m:sup>
                    </m:sSubSup>
                    <m:r>
                      <a:rPr lang="en-US" b="0" i="1" smtClean="0">
                        <a:latin typeface="Cambria Math" panose="02040503050406030204" pitchFamily="18" charset="0"/>
                      </a:rPr>
                      <m:t>+(1 −</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m:t>
                        </m:r>
                        <m:r>
                          <a:rPr lang="en-US" i="1">
                            <a:latin typeface="Cambria Math" panose="02040503050406030204" pitchFamily="18" charset="0"/>
                          </a:rPr>
                          <m:t>𝑐𝑚𝑡𝑦</m:t>
                        </m:r>
                        <m:r>
                          <a:rPr lang="en-US" i="1">
                            <a:latin typeface="Cambria Math" panose="02040503050406030204" pitchFamily="18" charset="0"/>
                          </a:rPr>
                          <m:t>)</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m:t>
                        </m:r>
                        <m:r>
                          <a:rPr lang="en-US" b="0" i="1" smtClean="0">
                            <a:latin typeface="Cambria Math" panose="02040503050406030204" pitchFamily="18" charset="0"/>
                          </a:rPr>
                          <m:t>𝑛𝑡𝑤</m:t>
                        </m:r>
                        <m:r>
                          <a:rPr lang="en-US" i="1">
                            <a:latin typeface="Cambria Math" panose="02040503050406030204" pitchFamily="18" charset="0"/>
                          </a:rPr>
                          <m:t>)</m:t>
                        </m:r>
                      </m:sup>
                    </m:sSubSup>
                  </m:oMath>
                </a14:m>
                <a:endParaRPr lang="en-US" dirty="0"/>
              </a:p>
            </p:txBody>
          </p:sp>
        </mc:Choice>
        <mc:Fallback xmlns="">
          <p:sp>
            <p:nvSpPr>
              <p:cNvPr id="8" name="TextBox 7">
                <a:extLst>
                  <a:ext uri="{FF2B5EF4-FFF2-40B4-BE49-F238E27FC236}">
                    <a16:creationId xmlns:a16="http://schemas.microsoft.com/office/drawing/2014/main" id="{730700DF-EB82-DA46-BC90-A37F303DA0CD}"/>
                  </a:ext>
                </a:extLst>
              </p:cNvPr>
              <p:cNvSpPr txBox="1">
                <a:spLocks noRot="1" noChangeAspect="1" noMove="1" noResize="1" noEditPoints="1" noAdjustHandles="1" noChangeArrowheads="1" noChangeShapeType="1" noTextEdit="1"/>
              </p:cNvSpPr>
              <p:nvPr/>
            </p:nvSpPr>
            <p:spPr>
              <a:xfrm>
                <a:off x="4332190" y="4798868"/>
                <a:ext cx="3526222" cy="352597"/>
              </a:xfrm>
              <a:prstGeom prst="rect">
                <a:avLst/>
              </a:prstGeom>
              <a:blipFill>
                <a:blip r:embed="rId12"/>
                <a:stretch>
                  <a:fillRect l="-2158" t="-3448" r="-1439" b="-34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5A26B1-4AFD-9444-9C18-DCF486E796C0}"/>
                  </a:ext>
                </a:extLst>
              </p:cNvPr>
              <p:cNvSpPr txBox="1"/>
              <p:nvPr/>
            </p:nvSpPr>
            <p:spPr>
              <a:xfrm>
                <a:off x="4332190" y="6167108"/>
                <a:ext cx="36901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Ρ</m:t>
                      </m:r>
                      <m:d>
                        <m:dPr>
                          <m:ctrlPr>
                            <a:rPr lang="el-GR" i="1">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=1 −(1−</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𝜋𝜏</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9" name="TextBox 8">
                <a:extLst>
                  <a:ext uri="{FF2B5EF4-FFF2-40B4-BE49-F238E27FC236}">
                    <a16:creationId xmlns:a16="http://schemas.microsoft.com/office/drawing/2014/main" id="{745A26B1-4AFD-9444-9C18-DCF486E796C0}"/>
                  </a:ext>
                </a:extLst>
              </p:cNvPr>
              <p:cNvSpPr txBox="1">
                <a:spLocks noRot="1" noChangeAspect="1" noMove="1" noResize="1" noEditPoints="1" noAdjustHandles="1" noChangeArrowheads="1" noChangeShapeType="1" noTextEdit="1"/>
              </p:cNvSpPr>
              <p:nvPr/>
            </p:nvSpPr>
            <p:spPr>
              <a:xfrm>
                <a:off x="4332190" y="6167108"/>
                <a:ext cx="3690113" cy="276999"/>
              </a:xfrm>
              <a:prstGeom prst="rect">
                <a:avLst/>
              </a:prstGeom>
              <a:blipFill>
                <a:blip r:embed="rId13"/>
                <a:stretch>
                  <a:fillRect l="-1031" t="-869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2BF1EA-E023-234C-AB6E-8067EFE4B23E}"/>
                  </a:ext>
                </a:extLst>
              </p:cNvPr>
              <p:cNvSpPr txBox="1"/>
              <p:nvPr/>
            </p:nvSpPr>
            <p:spPr>
              <a:xfrm>
                <a:off x="1238863" y="5378295"/>
                <a:ext cx="10382865" cy="646331"/>
              </a:xfrm>
              <a:prstGeom prst="rect">
                <a:avLst/>
              </a:prstGeom>
              <a:noFill/>
            </p:spPr>
            <p:txBody>
              <a:bodyPr wrap="square" rtlCol="0">
                <a:spAutoFit/>
              </a:bodyPr>
              <a:lstStyle/>
              <a:p>
                <a:r>
                  <a:rPr lang="en-US" dirty="0"/>
                  <a:t>In the presence of correlations in a fully connected network of size N, the probability that any given sample is positive is greater than the population prevalence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oMath>
                </a14:m>
                <a:r>
                  <a:rPr lang="en-US" dirty="0"/>
                  <a:t> and increases with the network transmission rate (</a:t>
                </a:r>
                <a14:m>
                  <m:oMath xmlns:m="http://schemas.openxmlformats.org/officeDocument/2006/math">
                    <m:r>
                      <a:rPr lang="en-US" i="1">
                        <a:latin typeface="Cambria Math" panose="02040503050406030204" pitchFamily="18" charset="0"/>
                        <a:ea typeface="Cambria Math" panose="02040503050406030204" pitchFamily="18" charset="0"/>
                      </a:rPr>
                      <m:t>𝜏</m:t>
                    </m:r>
                  </m:oMath>
                </a14:m>
                <a:r>
                  <a:rPr lang="en-US" dirty="0"/>
                  <a:t>)</a:t>
                </a:r>
              </a:p>
            </p:txBody>
          </p:sp>
        </mc:Choice>
        <mc:Fallback xmlns="">
          <p:sp>
            <p:nvSpPr>
              <p:cNvPr id="10" name="TextBox 9">
                <a:extLst>
                  <a:ext uri="{FF2B5EF4-FFF2-40B4-BE49-F238E27FC236}">
                    <a16:creationId xmlns:a16="http://schemas.microsoft.com/office/drawing/2014/main" id="{3E2BF1EA-E023-234C-AB6E-8067EFE4B23E}"/>
                  </a:ext>
                </a:extLst>
              </p:cNvPr>
              <p:cNvSpPr txBox="1">
                <a:spLocks noRot="1" noChangeAspect="1" noMove="1" noResize="1" noEditPoints="1" noAdjustHandles="1" noChangeArrowheads="1" noChangeShapeType="1" noTextEdit="1"/>
              </p:cNvSpPr>
              <p:nvPr/>
            </p:nvSpPr>
            <p:spPr>
              <a:xfrm>
                <a:off x="1238863" y="5378295"/>
                <a:ext cx="10382865" cy="646331"/>
              </a:xfrm>
              <a:prstGeom prst="rect">
                <a:avLst/>
              </a:prstGeom>
              <a:blipFill>
                <a:blip r:embed="rId14"/>
                <a:stretch>
                  <a:fillRect l="-489" t="-3846" r="-244" b="-13462"/>
                </a:stretch>
              </a:blipFill>
            </p:spPr>
            <p:txBody>
              <a:bodyPr/>
              <a:lstStyle/>
              <a:p>
                <a:r>
                  <a:rPr lang="en-US">
                    <a:noFill/>
                  </a:rPr>
                  <a:t> </a:t>
                </a:r>
              </a:p>
            </p:txBody>
          </p:sp>
        </mc:Fallback>
      </mc:AlternateContent>
    </p:spTree>
    <p:extLst>
      <p:ext uri="{BB962C8B-B14F-4D97-AF65-F5344CB8AC3E}">
        <p14:creationId xmlns:p14="http://schemas.microsoft.com/office/powerpoint/2010/main" val="3666517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99F9A-E759-5F42-95A5-7241DDE027FC}"/>
              </a:ext>
            </a:extLst>
          </p:cNvPr>
          <p:cNvSpPr>
            <a:spLocks noGrp="1"/>
          </p:cNvSpPr>
          <p:nvPr>
            <p:ph type="title"/>
          </p:nvPr>
        </p:nvSpPr>
        <p:spPr>
          <a:xfrm>
            <a:off x="2231136" y="412085"/>
            <a:ext cx="7729728" cy="1188720"/>
          </a:xfrm>
        </p:spPr>
        <p:txBody>
          <a:bodyPr/>
          <a:lstStyle/>
          <a:p>
            <a:r>
              <a:rPr lang="en-US" dirty="0"/>
              <a:t>Effective Parameters in non-</a:t>
            </a:r>
            <a:r>
              <a:rPr lang="en-US" dirty="0" err="1"/>
              <a:t>iid</a:t>
            </a:r>
            <a:r>
              <a:rPr lang="en-US" dirty="0"/>
              <a:t> settings: positives per pool</a:t>
            </a:r>
          </a:p>
        </p:txBody>
      </p:sp>
      <p:pic>
        <p:nvPicPr>
          <p:cNvPr id="5" name="Content Placeholder 4">
            <a:extLst>
              <a:ext uri="{FF2B5EF4-FFF2-40B4-BE49-F238E27FC236}">
                <a16:creationId xmlns:a16="http://schemas.microsoft.com/office/drawing/2014/main" id="{B13029E8-8D56-B949-846D-02009C47783D}"/>
              </a:ext>
            </a:extLst>
          </p:cNvPr>
          <p:cNvPicPr>
            <a:picLocks noGrp="1" noChangeAspect="1"/>
          </p:cNvPicPr>
          <p:nvPr>
            <p:ph idx="1"/>
          </p:nvPr>
        </p:nvPicPr>
        <p:blipFill rotWithShape="1">
          <a:blip r:embed="rId3"/>
          <a:srcRect r="14737"/>
          <a:stretch/>
        </p:blipFill>
        <p:spPr>
          <a:xfrm>
            <a:off x="202627" y="1786391"/>
            <a:ext cx="5116625" cy="3750635"/>
          </a:xfrm>
        </p:spPr>
      </p:pic>
      <p:pic>
        <p:nvPicPr>
          <p:cNvPr id="7" name="Picture 6">
            <a:extLst>
              <a:ext uri="{FF2B5EF4-FFF2-40B4-BE49-F238E27FC236}">
                <a16:creationId xmlns:a16="http://schemas.microsoft.com/office/drawing/2014/main" id="{EDF3F93B-A592-C04D-BDA8-0DB3B0905762}"/>
              </a:ext>
            </a:extLst>
          </p:cNvPr>
          <p:cNvPicPr>
            <a:picLocks noChangeAspect="1"/>
          </p:cNvPicPr>
          <p:nvPr/>
        </p:nvPicPr>
        <p:blipFill>
          <a:blip r:embed="rId4"/>
          <a:stretch>
            <a:fillRect/>
          </a:stretch>
        </p:blipFill>
        <p:spPr>
          <a:xfrm>
            <a:off x="5427899" y="1786391"/>
            <a:ext cx="6561474" cy="4100921"/>
          </a:xfrm>
          <a:prstGeom prst="rect">
            <a:avLst/>
          </a:prstGeom>
        </p:spPr>
      </p:pic>
      <p:sp>
        <p:nvSpPr>
          <p:cNvPr id="9" name="TextBox 8">
            <a:extLst>
              <a:ext uri="{FF2B5EF4-FFF2-40B4-BE49-F238E27FC236}">
                <a16:creationId xmlns:a16="http://schemas.microsoft.com/office/drawing/2014/main" id="{177CC6D6-8D1E-B24C-9F9E-81826E88AE1D}"/>
              </a:ext>
            </a:extLst>
          </p:cNvPr>
          <p:cNvSpPr txBox="1"/>
          <p:nvPr/>
        </p:nvSpPr>
        <p:spPr>
          <a:xfrm>
            <a:off x="163067" y="5635677"/>
            <a:ext cx="5264832" cy="646331"/>
          </a:xfrm>
          <a:prstGeom prst="rect">
            <a:avLst/>
          </a:prstGeom>
          <a:noFill/>
        </p:spPr>
        <p:txBody>
          <a:bodyPr wrap="square" rtlCol="0">
            <a:spAutoFit/>
          </a:bodyPr>
          <a:lstStyle/>
          <a:p>
            <a:r>
              <a:rPr lang="en-US" dirty="0"/>
              <a:t>Probability of observing k positives in n trials with success probability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05AD11-E7D4-FA40-B3D4-08698D74FC0C}"/>
                  </a:ext>
                </a:extLst>
              </p:cNvPr>
              <p:cNvSpPr txBox="1"/>
              <p:nvPr/>
            </p:nvSpPr>
            <p:spPr>
              <a:xfrm>
                <a:off x="163067" y="6282008"/>
                <a:ext cx="36901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Ρ</m:t>
                      </m:r>
                      <m:d>
                        <m:dPr>
                          <m:ctrlPr>
                            <a:rPr lang="el-GR" i="1">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=1 −(1−</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𝜋𝜏</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10" name="TextBox 9">
                <a:extLst>
                  <a:ext uri="{FF2B5EF4-FFF2-40B4-BE49-F238E27FC236}">
                    <a16:creationId xmlns:a16="http://schemas.microsoft.com/office/drawing/2014/main" id="{BE05AD11-E7D4-FA40-B3D4-08698D74FC0C}"/>
                  </a:ext>
                </a:extLst>
              </p:cNvPr>
              <p:cNvSpPr txBox="1">
                <a:spLocks noRot="1" noChangeAspect="1" noMove="1" noResize="1" noEditPoints="1" noAdjustHandles="1" noChangeArrowheads="1" noChangeShapeType="1" noTextEdit="1"/>
              </p:cNvSpPr>
              <p:nvPr/>
            </p:nvSpPr>
            <p:spPr>
              <a:xfrm>
                <a:off x="163067" y="6282008"/>
                <a:ext cx="3690113" cy="276999"/>
              </a:xfrm>
              <a:prstGeom prst="rect">
                <a:avLst/>
              </a:prstGeom>
              <a:blipFill>
                <a:blip r:embed="rId5"/>
                <a:stretch>
                  <a:fillRect l="-685" t="-8696" b="-39130"/>
                </a:stretch>
              </a:blipFill>
            </p:spPr>
            <p:txBody>
              <a:bodyPr/>
              <a:lstStyle/>
              <a:p>
                <a:r>
                  <a:rPr lang="en-US">
                    <a:noFill/>
                  </a:rPr>
                  <a:t> </a:t>
                </a:r>
              </a:p>
            </p:txBody>
          </p:sp>
        </mc:Fallback>
      </mc:AlternateContent>
      <p:pic>
        <p:nvPicPr>
          <p:cNvPr id="12" name="Picture 11" descr="Diagram&#10;&#10;Description automatically generated">
            <a:extLst>
              <a:ext uri="{FF2B5EF4-FFF2-40B4-BE49-F238E27FC236}">
                <a16:creationId xmlns:a16="http://schemas.microsoft.com/office/drawing/2014/main" id="{D375F197-14D4-DB4A-B3B1-8FDC401551AB}"/>
              </a:ext>
            </a:extLst>
          </p:cNvPr>
          <p:cNvPicPr>
            <a:picLocks noChangeAspect="1"/>
          </p:cNvPicPr>
          <p:nvPr/>
        </p:nvPicPr>
        <p:blipFill>
          <a:blip r:embed="rId6"/>
          <a:stretch>
            <a:fillRect/>
          </a:stretch>
        </p:blipFill>
        <p:spPr>
          <a:xfrm>
            <a:off x="6047986" y="5887312"/>
            <a:ext cx="5321300" cy="736600"/>
          </a:xfrm>
          <a:prstGeom prst="rect">
            <a:avLst/>
          </a:prstGeom>
        </p:spPr>
      </p:pic>
    </p:spTree>
    <p:extLst>
      <p:ext uri="{BB962C8B-B14F-4D97-AF65-F5344CB8AC3E}">
        <p14:creationId xmlns:p14="http://schemas.microsoft.com/office/powerpoint/2010/main" val="1047263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6C6B-BF14-3C47-BEDA-C9973F617818}"/>
              </a:ext>
            </a:extLst>
          </p:cNvPr>
          <p:cNvSpPr>
            <a:spLocks noGrp="1"/>
          </p:cNvSpPr>
          <p:nvPr>
            <p:ph type="title"/>
          </p:nvPr>
        </p:nvSpPr>
        <p:spPr>
          <a:xfrm>
            <a:off x="2231040" y="227273"/>
            <a:ext cx="7729728" cy="1188720"/>
          </a:xfrm>
        </p:spPr>
        <p:txBody>
          <a:bodyPr>
            <a:normAutofit fontScale="90000"/>
          </a:bodyPr>
          <a:lstStyle/>
          <a:p>
            <a:r>
              <a:rPr lang="en-US" dirty="0"/>
              <a:t>Effective Parameters in non-</a:t>
            </a:r>
            <a:r>
              <a:rPr lang="en-US" dirty="0" err="1"/>
              <a:t>iid</a:t>
            </a:r>
            <a:r>
              <a:rPr lang="en-US" dirty="0"/>
              <a:t> settings: Correlation &amp; prevalence</a:t>
            </a:r>
          </a:p>
        </p:txBody>
      </p:sp>
      <p:pic>
        <p:nvPicPr>
          <p:cNvPr id="5" name="Content Placeholder 4" descr="Chart, line chart, scatter chart&#10;&#10;Description automatically generated">
            <a:extLst>
              <a:ext uri="{FF2B5EF4-FFF2-40B4-BE49-F238E27FC236}">
                <a16:creationId xmlns:a16="http://schemas.microsoft.com/office/drawing/2014/main" id="{F8551C3F-CC8A-B84C-A566-7B0346E5BAEA}"/>
              </a:ext>
            </a:extLst>
          </p:cNvPr>
          <p:cNvPicPr>
            <a:picLocks noGrp="1" noChangeAspect="1"/>
          </p:cNvPicPr>
          <p:nvPr>
            <p:ph idx="1"/>
          </p:nvPr>
        </p:nvPicPr>
        <p:blipFill>
          <a:blip r:embed="rId3"/>
          <a:stretch>
            <a:fillRect/>
          </a:stretch>
        </p:blipFill>
        <p:spPr>
          <a:xfrm>
            <a:off x="0" y="1581713"/>
            <a:ext cx="12191809" cy="5276287"/>
          </a:xfrm>
        </p:spPr>
      </p:pic>
    </p:spTree>
    <p:extLst>
      <p:ext uri="{BB962C8B-B14F-4D97-AF65-F5344CB8AC3E}">
        <p14:creationId xmlns:p14="http://schemas.microsoft.com/office/powerpoint/2010/main" val="3878626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B74A6-1B73-FF42-8863-852381EB3F4A}"/>
              </a:ext>
            </a:extLst>
          </p:cNvPr>
          <p:cNvSpPr>
            <a:spLocks noGrp="1"/>
          </p:cNvSpPr>
          <p:nvPr>
            <p:ph type="title"/>
          </p:nvPr>
        </p:nvSpPr>
        <p:spPr/>
        <p:txBody>
          <a:bodyPr/>
          <a:lstStyle/>
          <a:p>
            <a:r>
              <a:rPr lang="en-US" dirty="0"/>
              <a:t>Homogeneous community exposure risk, non-independent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5BA239-6E55-884D-95EC-818E67152F15}"/>
                  </a:ext>
                </a:extLst>
              </p:cNvPr>
              <p:cNvSpPr>
                <a:spLocks noGrp="1"/>
              </p:cNvSpPr>
              <p:nvPr>
                <p:ph idx="1"/>
              </p:nvPr>
            </p:nvSpPr>
            <p:spPr/>
            <p:txBody>
              <a:bodyPr/>
              <a:lstStyle/>
              <a:p>
                <a:r>
                  <a:rPr lang="en-US" dirty="0"/>
                  <a:t>Specimens correlated </a:t>
                </a:r>
                <a:r>
                  <a:rPr lang="en-US" dirty="0">
                    <a:sym typeface="Wingdings" pitchFamily="2" charset="2"/>
                  </a:rPr>
                  <a:t> co-infections more likely  </a:t>
                </a:r>
                <a:r>
                  <a:rPr lang="en-US" i="1" dirty="0">
                    <a:sym typeface="Wingdings" pitchFamily="2" charset="2"/>
                  </a:rPr>
                  <a:t>effective </a:t>
                </a:r>
                <a:r>
                  <a:rPr lang="en-US" dirty="0">
                    <a:sym typeface="Wingdings" pitchFamily="2" charset="2"/>
                  </a:rPr>
                  <a:t>number of people in the pool is less than the actual number of individuals in pool (n)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sym typeface="Wingdings" pitchFamily="2" charset="2"/>
                            </a:rPr>
                          </m:ctrlPr>
                        </m:sSubPr>
                        <m:e>
                          <m:r>
                            <a:rPr lang="en-US" b="0" i="1" smtClean="0">
                              <a:latin typeface="Cambria Math" panose="02040503050406030204" pitchFamily="18" charset="0"/>
                              <a:sym typeface="Wingdings" pitchFamily="2" charset="2"/>
                            </a:rPr>
                            <m:t>𝑛</m:t>
                          </m:r>
                        </m:e>
                        <m:sub>
                          <m:r>
                            <a:rPr lang="en-US" b="0" i="1" smtClean="0">
                              <a:latin typeface="Cambria Math" panose="02040503050406030204" pitchFamily="18" charset="0"/>
                              <a:sym typeface="Wingdings" pitchFamily="2" charset="2"/>
                            </a:rPr>
                            <m:t>𝑒𝑓𝑓</m:t>
                          </m:r>
                        </m:sub>
                      </m:sSub>
                      <m:r>
                        <a:rPr lang="en-US" b="0" i="1" smtClean="0">
                          <a:latin typeface="Cambria Math" panose="02040503050406030204" pitchFamily="18" charset="0"/>
                          <a:sym typeface="Wingdings" pitchFamily="2" charset="2"/>
                        </a:rPr>
                        <m:t>=</m:t>
                      </m:r>
                      <m:f>
                        <m:fPr>
                          <m:ctrlPr>
                            <a:rPr lang="en-US" b="0" i="1" smtClean="0">
                              <a:latin typeface="Cambria Math" panose="02040503050406030204" pitchFamily="18" charset="0"/>
                              <a:sym typeface="Wingdings" pitchFamily="2" charset="2"/>
                            </a:rPr>
                          </m:ctrlPr>
                        </m:fPr>
                        <m:num>
                          <m:r>
                            <a:rPr lang="en-US" b="0" i="1" smtClean="0">
                              <a:latin typeface="Cambria Math" panose="02040503050406030204" pitchFamily="18" charset="0"/>
                              <a:sym typeface="Wingdings" pitchFamily="2" charset="2"/>
                            </a:rPr>
                            <m:t>𝑛</m:t>
                          </m:r>
                        </m:num>
                        <m:den>
                          <m:r>
                            <a:rPr lang="en-US" b="0" i="1" smtClean="0">
                              <a:latin typeface="Cambria Math" panose="02040503050406030204" pitchFamily="18" charset="0"/>
                              <a:sym typeface="Wingdings" pitchFamily="2" charset="2"/>
                            </a:rPr>
                            <m:t>1+(</m:t>
                          </m:r>
                          <m:r>
                            <a:rPr lang="en-US" b="0" i="1" smtClean="0">
                              <a:latin typeface="Cambria Math" panose="02040503050406030204" pitchFamily="18" charset="0"/>
                              <a:sym typeface="Wingdings" pitchFamily="2" charset="2"/>
                            </a:rPr>
                            <m:t>𝑛</m:t>
                          </m:r>
                          <m:r>
                            <a:rPr lang="en-US" b="0" i="1" smtClean="0">
                              <a:latin typeface="Cambria Math" panose="02040503050406030204" pitchFamily="18" charset="0"/>
                              <a:sym typeface="Wingdings" pitchFamily="2" charset="2"/>
                            </a:rPr>
                            <m:t>−1)</m:t>
                          </m:r>
                          <m:r>
                            <a:rPr lang="en-US" b="0" i="1" smtClean="0">
                              <a:latin typeface="Cambria Math" panose="02040503050406030204" pitchFamily="18" charset="0"/>
                              <a:ea typeface="Cambria Math" panose="02040503050406030204" pitchFamily="18" charset="0"/>
                              <a:sym typeface="Wingdings" pitchFamily="2" charset="2"/>
                            </a:rPr>
                            <m:t>𝜌</m:t>
                          </m:r>
                        </m:den>
                      </m:f>
                    </m:oMath>
                  </m:oMathPara>
                </a14:m>
                <a:endParaRPr lang="en-US" dirty="0">
                  <a:sym typeface="Wingdings" pitchFamily="2" charset="2"/>
                </a:endParaRPr>
              </a:p>
              <a:p>
                <a:r>
                  <a:rPr lang="en-US" dirty="0"/>
                  <a:t>All the metrics of interest (Positive Percent Agreement, Expected number of tests per sample) to evaluate the performance of pooled testing only depend on community prevalence, network transmission, and pool size through their dependence on the number of positive samples in the pool</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𝑃𝑃𝐴</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d>
                        <m:dPr>
                          <m:ctrlPr>
                            <a:rPr lang="en-US" i="1">
                              <a:latin typeface="Cambria Math" panose="02040503050406030204" pitchFamily="18" charset="0"/>
                            </a:rPr>
                          </m:ctrlPr>
                        </m:dPr>
                        <m:e>
                          <m:r>
                            <a:rPr lang="en-US" i="1">
                              <a:latin typeface="Cambria Math" panose="02040503050406030204" pitchFamily="18" charset="0"/>
                            </a:rPr>
                            <m:t>𝑃𝑃𝐴</m:t>
                          </m:r>
                        </m:e>
                        <m:e>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nary>
                          <m:r>
                            <a:rPr lang="en-US" i="1">
                              <a:latin typeface="Cambria Math" panose="02040503050406030204" pitchFamily="18" charset="0"/>
                            </a:rPr>
                            <m:t>=</m:t>
                          </m:r>
                          <m:r>
                            <a:rPr lang="en-US" i="1">
                              <a:latin typeface="Cambria Math" panose="02040503050406030204" pitchFamily="18" charset="0"/>
                            </a:rPr>
                            <m:t>𝑘</m:t>
                          </m:r>
                        </m:e>
                      </m:d>
                      <m:r>
                        <a:rPr lang="en-US" i="1">
                          <a:latin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Ρ</m:t>
                      </m:r>
                      <m:d>
                        <m:dPr>
                          <m:ctrlPr>
                            <a:rPr lang="el-GR" i="1">
                              <a:latin typeface="Cambria Math" panose="02040503050406030204" pitchFamily="18" charset="0"/>
                              <a:ea typeface="Cambria Math" panose="02040503050406030204" pitchFamily="18" charset="0"/>
                            </a:rPr>
                          </m:ctrlPr>
                        </m:dPr>
                        <m:e>
                          <m:r>
                            <a:rPr lang="el-GR" i="1">
                              <a:latin typeface="Cambria Math" panose="02040503050406030204" pitchFamily="18" charset="0"/>
                              <a:ea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𝑘</m:t>
                          </m:r>
                        </m:e>
                      </m:d>
                    </m:oMath>
                  </m:oMathPara>
                </a14:m>
                <a:endParaRPr lang="en-US" dirty="0"/>
              </a:p>
            </p:txBody>
          </p:sp>
        </mc:Choice>
        <mc:Fallback xmlns="">
          <p:sp>
            <p:nvSpPr>
              <p:cNvPr id="3" name="Content Placeholder 2">
                <a:extLst>
                  <a:ext uri="{FF2B5EF4-FFF2-40B4-BE49-F238E27FC236}">
                    <a16:creationId xmlns:a16="http://schemas.microsoft.com/office/drawing/2014/main" id="{295BA239-6E55-884D-95EC-818E67152F15}"/>
                  </a:ext>
                </a:extLst>
              </p:cNvPr>
              <p:cNvSpPr>
                <a:spLocks noGrp="1" noRot="1" noChangeAspect="1" noMove="1" noResize="1" noEditPoints="1" noAdjustHandles="1" noChangeArrowheads="1" noChangeShapeType="1" noTextEdit="1"/>
              </p:cNvSpPr>
              <p:nvPr>
                <p:ph idx="1"/>
              </p:nvPr>
            </p:nvSpPr>
            <p:spPr>
              <a:blipFill>
                <a:blip r:embed="rId3"/>
                <a:stretch>
                  <a:fillRect l="-492" t="-813" b="-6504"/>
                </a:stretch>
              </a:blipFill>
            </p:spPr>
            <p:txBody>
              <a:bodyPr/>
              <a:lstStyle/>
              <a:p>
                <a:r>
                  <a:rPr lang="en-US">
                    <a:noFill/>
                  </a:rPr>
                  <a:t> </a:t>
                </a:r>
              </a:p>
            </p:txBody>
          </p:sp>
        </mc:Fallback>
      </mc:AlternateContent>
    </p:spTree>
    <p:extLst>
      <p:ext uri="{BB962C8B-B14F-4D97-AF65-F5344CB8AC3E}">
        <p14:creationId xmlns:p14="http://schemas.microsoft.com/office/powerpoint/2010/main" val="3523362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E37C-6775-BA45-9170-293ABD1F5197}"/>
              </a:ext>
            </a:extLst>
          </p:cNvPr>
          <p:cNvSpPr>
            <a:spLocks noGrp="1"/>
          </p:cNvSpPr>
          <p:nvPr>
            <p:ph type="title"/>
          </p:nvPr>
        </p:nvSpPr>
        <p:spPr/>
        <p:txBody>
          <a:bodyPr/>
          <a:lstStyle/>
          <a:p>
            <a:r>
              <a:rPr lang="en-US" dirty="0"/>
              <a:t>Homogeneous community exposure risk, non-independent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FEF4BA-33CE-F347-AF02-9826E4DF26C2}"/>
                  </a:ext>
                </a:extLst>
              </p:cNvPr>
              <p:cNvSpPr>
                <a:spLocks noGrp="1"/>
              </p:cNvSpPr>
              <p:nvPr>
                <p:ph idx="1"/>
              </p:nvPr>
            </p:nvSpPr>
            <p:spPr>
              <a:xfrm>
                <a:off x="2231136" y="2638044"/>
                <a:ext cx="7729728" cy="3777504"/>
              </a:xfrm>
            </p:spPr>
            <p:txBody>
              <a:bodyPr>
                <a:normAutofit/>
              </a:bodyPr>
              <a:lstStyle/>
              <a:p>
                <a:r>
                  <a:rPr lang="en-US" dirty="0"/>
                  <a:t>Question: does there exist a simple rule-of-thumb or transformation of the parameters that should be made to the observed parameters (community prevalence </a:t>
                </a:r>
                <a:r>
                  <a:rPr lang="el-GR" dirty="0"/>
                  <a:t>π </a:t>
                </a:r>
                <a:r>
                  <a:rPr lang="en-US" dirty="0"/>
                  <a:t>and pool size n) to determine the expected performance of the pooling procedure? </a:t>
                </a:r>
              </a:p>
              <a:p>
                <a:pPr marL="571500" lvl="1" indent="-342900">
                  <a:buFont typeface="+mj-lt"/>
                  <a:buAutoNum type="arabicPeriod"/>
                </a:pPr>
                <a:r>
                  <a:rPr lang="en-US" dirty="0"/>
                  <a:t>Correlations induce a systematic bias in the evaluation of metrics of interest</a:t>
                </a:r>
              </a:p>
              <a:p>
                <a:pPr marL="571500" lvl="1" indent="-342900">
                  <a:buFont typeface="+mj-lt"/>
                  <a:buAutoNum type="arabicPeriod"/>
                </a:pPr>
                <a14:m>
                  <m:oMath xmlns:m="http://schemas.openxmlformats.org/officeDocument/2006/math">
                    <m:r>
                      <m:rPr>
                        <m:sty m:val="p"/>
                      </m:rPr>
                      <a:rPr lang="el-GR" i="1">
                        <a:latin typeface="Cambria Math" panose="02040503050406030204" pitchFamily="18" charset="0"/>
                        <a:ea typeface="Cambria Math" panose="02040503050406030204" pitchFamily="18" charset="0"/>
                      </a:rPr>
                      <m:t>Ε</m:t>
                    </m:r>
                    <m:d>
                      <m:dPr>
                        <m:ctrlPr>
                          <a:rPr lang="en-US" i="1">
                            <a:latin typeface="Cambria Math" panose="02040503050406030204" pitchFamily="18" charset="0"/>
                          </a:rPr>
                        </m:ctrlPr>
                      </m:dPr>
                      <m:e>
                        <m:r>
                          <a:rPr lang="en-US" i="1">
                            <a:latin typeface="Cambria Math" panose="02040503050406030204" pitchFamily="18" charset="0"/>
                          </a:rPr>
                          <m:t>𝑃𝑃𝐴</m:t>
                        </m:r>
                      </m:e>
                      <m:e>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nary>
                        <m:r>
                          <a:rPr lang="en-US" i="1">
                            <a:latin typeface="Cambria Math" panose="02040503050406030204" pitchFamily="18" charset="0"/>
                          </a:rPr>
                          <m:t>=</m:t>
                        </m:r>
                        <m:r>
                          <a:rPr lang="en-US" i="1">
                            <a:latin typeface="Cambria Math" panose="02040503050406030204" pitchFamily="18" charset="0"/>
                          </a:rPr>
                          <m:t>𝑘</m:t>
                        </m:r>
                      </m:e>
                    </m:d>
                  </m:oMath>
                </a14:m>
                <a:r>
                  <a:rPr lang="en-US" dirty="0"/>
                  <a:t> is generally not known, so direct computation of bias not possible</a:t>
                </a:r>
              </a:p>
              <a:p>
                <a:pPr marL="571500" lvl="1" indent="-342900">
                  <a:buFont typeface="+mj-lt"/>
                  <a:buAutoNum type="arabicPeriod"/>
                </a:pPr>
                <a:r>
                  <a:rPr lang="en-US" dirty="0"/>
                  <a:t>Given we do not know the conditional expectations, to mitigate we can estimate the effective parameters in the observed data (non-IID) by choosing the distribution under the IID scenario that is most similar</a:t>
                </a:r>
              </a:p>
              <a:p>
                <a:pPr marL="571500" lvl="1" indent="-342900">
                  <a:buFont typeface="+mj-lt"/>
                  <a:buAutoNum type="arabicPeriod"/>
                </a:pPr>
                <a:r>
                  <a:rPr lang="en-US" dirty="0"/>
                  <a:t>In this perspective, the bias correction problem is thus turned into a matching problem, and is only contingent of the selection of a measure of similarity. </a:t>
                </a:r>
                <a:endParaRPr lang="en-US" i="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D0FEF4BA-33CE-F347-AF02-9826E4DF26C2}"/>
                  </a:ext>
                </a:extLst>
              </p:cNvPr>
              <p:cNvSpPr>
                <a:spLocks noGrp="1" noRot="1" noChangeAspect="1" noMove="1" noResize="1" noEditPoints="1" noAdjustHandles="1" noChangeArrowheads="1" noChangeShapeType="1" noTextEdit="1"/>
              </p:cNvSpPr>
              <p:nvPr>
                <p:ph idx="1"/>
              </p:nvPr>
            </p:nvSpPr>
            <p:spPr>
              <a:xfrm>
                <a:off x="2231136" y="2638044"/>
                <a:ext cx="7729728" cy="3777504"/>
              </a:xfrm>
              <a:blipFill>
                <a:blip r:embed="rId2"/>
                <a:stretch>
                  <a:fillRect l="-492" t="-671" r="-492"/>
                </a:stretch>
              </a:blipFill>
            </p:spPr>
            <p:txBody>
              <a:bodyPr/>
              <a:lstStyle/>
              <a:p>
                <a:r>
                  <a:rPr lang="en-US">
                    <a:noFill/>
                  </a:rPr>
                  <a:t> </a:t>
                </a:r>
              </a:p>
            </p:txBody>
          </p:sp>
        </mc:Fallback>
      </mc:AlternateContent>
    </p:spTree>
    <p:extLst>
      <p:ext uri="{BB962C8B-B14F-4D97-AF65-F5344CB8AC3E}">
        <p14:creationId xmlns:p14="http://schemas.microsoft.com/office/powerpoint/2010/main" val="608596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E23B-0CA7-394F-A89C-9558EEF3DE98}"/>
              </a:ext>
            </a:extLst>
          </p:cNvPr>
          <p:cNvSpPr>
            <a:spLocks noGrp="1"/>
          </p:cNvSpPr>
          <p:nvPr>
            <p:ph type="title"/>
          </p:nvPr>
        </p:nvSpPr>
        <p:spPr/>
        <p:txBody>
          <a:bodyPr/>
          <a:lstStyle/>
          <a:p>
            <a:r>
              <a:rPr lang="en-US" dirty="0"/>
              <a:t>Research Objectives</a:t>
            </a:r>
          </a:p>
        </p:txBody>
      </p:sp>
      <p:sp>
        <p:nvSpPr>
          <p:cNvPr id="3" name="Content Placeholder 2">
            <a:extLst>
              <a:ext uri="{FF2B5EF4-FFF2-40B4-BE49-F238E27FC236}">
                <a16:creationId xmlns:a16="http://schemas.microsoft.com/office/drawing/2014/main" id="{C5332903-1E7E-9745-9AF0-81C2E2493928}"/>
              </a:ext>
            </a:extLst>
          </p:cNvPr>
          <p:cNvSpPr>
            <a:spLocks noGrp="1"/>
          </p:cNvSpPr>
          <p:nvPr>
            <p:ph idx="1"/>
          </p:nvPr>
        </p:nvSpPr>
        <p:spPr>
          <a:xfrm>
            <a:off x="2231136" y="2638044"/>
            <a:ext cx="7729728" cy="3821750"/>
          </a:xfrm>
        </p:spPr>
        <p:txBody>
          <a:bodyPr>
            <a:normAutofit/>
          </a:bodyPr>
          <a:lstStyle/>
          <a:p>
            <a:pPr marL="342900" indent="-342900">
              <a:buFont typeface="+mj-lt"/>
              <a:buAutoNum type="arabicPeriod"/>
            </a:pPr>
            <a:r>
              <a:rPr lang="en-US" dirty="0"/>
              <a:t>Demonstrate that pooled testing can be made more efficient by accounting for the natural deviations from the IID hypotheses in the specimen collection process.  </a:t>
            </a:r>
          </a:p>
          <a:p>
            <a:pPr marL="571500" lvl="1" indent="-342900">
              <a:buFont typeface="+mj-lt"/>
              <a:buAutoNum type="arabicPeriod"/>
            </a:pPr>
            <a:r>
              <a:rPr lang="en-US" dirty="0"/>
              <a:t>We investigate the effect of these two main deviations from the standard hypotheses on the average and tails of the distribution of efficiency metrics (positive percent agreement (PPA), expected number of tests per sample)</a:t>
            </a:r>
          </a:p>
          <a:p>
            <a:pPr marL="571500" lvl="1" indent="-342900">
              <a:buFont typeface="+mj-lt"/>
              <a:buAutoNum type="arabicPeriod"/>
            </a:pPr>
            <a:r>
              <a:rPr lang="en-US" dirty="0"/>
              <a:t>Compute mathematically and demonstrate via Monte Carlo simulations. I</a:t>
            </a:r>
          </a:p>
          <a:p>
            <a:pPr marL="342900" indent="-342900">
              <a:buFont typeface="+mj-lt"/>
              <a:buAutoNum type="arabicPeriod"/>
            </a:pPr>
            <a:r>
              <a:rPr lang="en-US" dirty="0"/>
              <a:t>Develop </a:t>
            </a:r>
            <a:r>
              <a:rPr lang="en-US" dirty="0" err="1"/>
              <a:t>RShiny</a:t>
            </a:r>
            <a:r>
              <a:rPr lang="en-US" dirty="0"/>
              <a:t> interface for identifying optimal group testing parameters. </a:t>
            </a:r>
          </a:p>
          <a:p>
            <a:pPr marL="342900" indent="-342900">
              <a:buFont typeface="+mj-lt"/>
              <a:buAutoNum type="arabicPeriod"/>
            </a:pPr>
            <a:r>
              <a:rPr lang="en-US" dirty="0"/>
              <a:t>Investigate how pooled sampling can allow us to estimate global quantities, such as the overall prevalence.</a:t>
            </a:r>
          </a:p>
          <a:p>
            <a:pPr marL="342900" indent="-342900">
              <a:buFont typeface="+mj-lt"/>
              <a:buAutoNum type="arabicPeriod"/>
            </a:pPr>
            <a:r>
              <a:rPr lang="en-US" dirty="0"/>
              <a:t>Make practical recommendations for testing.</a:t>
            </a:r>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567668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192D-491D-484A-BAA5-B63378432556}"/>
              </a:ext>
            </a:extLst>
          </p:cNvPr>
          <p:cNvSpPr>
            <a:spLocks noGrp="1"/>
          </p:cNvSpPr>
          <p:nvPr>
            <p:ph type="title"/>
          </p:nvPr>
        </p:nvSpPr>
        <p:spPr/>
        <p:txBody>
          <a:bodyPr>
            <a:normAutofit fontScale="90000"/>
          </a:bodyPr>
          <a:lstStyle/>
          <a:p>
            <a:r>
              <a:rPr lang="en-US" dirty="0"/>
              <a:t>Simulations: Homogeneous community exposure risk, non-independent</a:t>
            </a:r>
          </a:p>
        </p:txBody>
      </p:sp>
      <mc:AlternateContent xmlns:mc="http://schemas.openxmlformats.org/markup-compatibility/2006" xmlns:a14="http://schemas.microsoft.com/office/drawing/2010/main">
        <mc:Choice Requires="a14">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2867090325"/>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2867090325"/>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6" name="Rectangle 5">
            <a:extLst>
              <a:ext uri="{FF2B5EF4-FFF2-40B4-BE49-F238E27FC236}">
                <a16:creationId xmlns:a16="http://schemas.microsoft.com/office/drawing/2014/main" id="{20423880-4B73-1D42-B94F-F2E981567079}"/>
              </a:ext>
            </a:extLst>
          </p:cNvPr>
          <p:cNvSpPr/>
          <p:nvPr/>
        </p:nvSpPr>
        <p:spPr>
          <a:xfrm>
            <a:off x="2231136" y="2331954"/>
            <a:ext cx="6596358" cy="369332"/>
          </a:xfrm>
          <a:prstGeom prst="rect">
            <a:avLst/>
          </a:prstGeom>
        </p:spPr>
        <p:txBody>
          <a:bodyPr wrap="none">
            <a:spAutoFit/>
          </a:bodyPr>
          <a:lstStyle/>
          <a:p>
            <a:pPr lvl="0">
              <a:lnSpc>
                <a:spcPct val="100000"/>
              </a:lnSpc>
            </a:pPr>
            <a:r>
              <a:rPr lang="en-US" dirty="0"/>
              <a:t>Model PPA and effective number of tests per sample as a function of: </a:t>
            </a:r>
          </a:p>
        </p:txBody>
      </p:sp>
      <p:sp>
        <p:nvSpPr>
          <p:cNvPr id="3" name="TextBox 2">
            <a:extLst>
              <a:ext uri="{FF2B5EF4-FFF2-40B4-BE49-F238E27FC236}">
                <a16:creationId xmlns:a16="http://schemas.microsoft.com/office/drawing/2014/main" id="{8491BC92-BDAF-3E4F-A101-DD24343EA552}"/>
              </a:ext>
            </a:extLst>
          </p:cNvPr>
          <p:cNvSpPr txBox="1"/>
          <p:nvPr/>
        </p:nvSpPr>
        <p:spPr>
          <a:xfrm>
            <a:off x="0" y="6534834"/>
            <a:ext cx="7729728" cy="646331"/>
          </a:xfrm>
          <a:prstGeom prst="rect">
            <a:avLst/>
          </a:prstGeom>
          <a:noFill/>
        </p:spPr>
        <p:txBody>
          <a:bodyPr wrap="square" rtlCol="0">
            <a:spAutoFit/>
          </a:bodyPr>
          <a:lstStyle/>
          <a:p>
            <a:r>
              <a:rPr lang="en-US" dirty="0"/>
              <a:t>Stochastic model adapted from Wang, et al. (provided by Pinsky lab)</a:t>
            </a:r>
          </a:p>
          <a:p>
            <a:endParaRPr lang="en-US" dirty="0"/>
          </a:p>
        </p:txBody>
      </p:sp>
      <p:sp>
        <p:nvSpPr>
          <p:cNvPr id="4" name="TextBox 3">
            <a:extLst>
              <a:ext uri="{FF2B5EF4-FFF2-40B4-BE49-F238E27FC236}">
                <a16:creationId xmlns:a16="http://schemas.microsoft.com/office/drawing/2014/main" id="{7990DD1A-4049-484F-A9CC-EA84C08D8CDD}"/>
              </a:ext>
            </a:extLst>
          </p:cNvPr>
          <p:cNvSpPr txBox="1"/>
          <p:nvPr/>
        </p:nvSpPr>
        <p:spPr>
          <a:xfrm>
            <a:off x="2964427" y="3880038"/>
            <a:ext cx="6996438" cy="523220"/>
          </a:xfrm>
          <a:prstGeom prst="rect">
            <a:avLst/>
          </a:prstGeom>
          <a:noFill/>
        </p:spPr>
        <p:txBody>
          <a:bodyPr wrap="square" rtlCol="0">
            <a:spAutoFit/>
          </a:bodyPr>
          <a:lstStyle/>
          <a:p>
            <a:r>
              <a:rPr lang="en-US" sz="1400" dirty="0"/>
              <a:t>2) </a:t>
            </a:r>
            <a:r>
              <a:rPr lang="en-US" sz="1400" b="1" dirty="0"/>
              <a:t>Pool size: </a:t>
            </a:r>
            <a:r>
              <a:rPr lang="en-US" sz="1400" dirty="0"/>
              <a:t>1-20</a:t>
            </a:r>
          </a:p>
          <a:p>
            <a:endParaRPr lang="en-US" sz="1400" dirty="0"/>
          </a:p>
        </p:txBody>
      </p:sp>
      <p:grpSp>
        <p:nvGrpSpPr>
          <p:cNvPr id="8" name="Group 7">
            <a:extLst>
              <a:ext uri="{FF2B5EF4-FFF2-40B4-BE49-F238E27FC236}">
                <a16:creationId xmlns:a16="http://schemas.microsoft.com/office/drawing/2014/main" id="{6625A867-8DD2-E943-BCCC-64D02556C652}"/>
              </a:ext>
            </a:extLst>
          </p:cNvPr>
          <p:cNvGrpSpPr/>
          <p:nvPr/>
        </p:nvGrpSpPr>
        <p:grpSpPr>
          <a:xfrm>
            <a:off x="6268065" y="5428399"/>
            <a:ext cx="3497704" cy="737658"/>
            <a:chOff x="4231287" y="731849"/>
            <a:chExt cx="3497704" cy="737658"/>
          </a:xfrm>
        </p:grpSpPr>
        <p:sp>
          <p:nvSpPr>
            <p:cNvPr id="9" name="Rectangle 8">
              <a:extLst>
                <a:ext uri="{FF2B5EF4-FFF2-40B4-BE49-F238E27FC236}">
                  <a16:creationId xmlns:a16="http://schemas.microsoft.com/office/drawing/2014/main" id="{9A315AE4-13C0-0746-B967-3F559A318BF3}"/>
                </a:ext>
              </a:extLst>
            </p:cNvPr>
            <p:cNvSpPr/>
            <p:nvPr/>
          </p:nvSpPr>
          <p:spPr>
            <a:xfrm>
              <a:off x="4231287" y="817638"/>
              <a:ext cx="3497704" cy="65186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F33C41CD-3FAF-7741-8FAA-4D56F296F55C}"/>
                </a:ext>
              </a:extLst>
            </p:cNvPr>
            <p:cNvSpPr txBox="1"/>
            <p:nvPr/>
          </p:nvSpPr>
          <p:spPr>
            <a:xfrm>
              <a:off x="4231287" y="731849"/>
              <a:ext cx="3497704" cy="6518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8990" tIns="68990" rIns="68990" bIns="68990" numCol="1" spcCol="1270" anchor="ctr" anchorCtr="0">
              <a:noAutofit/>
            </a:bodyPr>
            <a:lstStyle/>
            <a:p>
              <a:pPr marL="0" lvl="0" indent="0" algn="l" defTabSz="488950">
                <a:lnSpc>
                  <a:spcPct val="100000"/>
                </a:lnSpc>
                <a:spcBef>
                  <a:spcPct val="0"/>
                </a:spcBef>
                <a:spcAft>
                  <a:spcPct val="35000"/>
                </a:spcAft>
                <a:buNone/>
              </a:pPr>
              <a:r>
                <a:rPr lang="en-US" sz="1100" kern="1200" dirty="0"/>
                <a:t>C</a:t>
              </a:r>
              <a:r>
                <a:rPr lang="en-US" sz="1100" kern="1200" baseline="-25000" dirty="0"/>
                <a:t>t</a:t>
              </a:r>
              <a:r>
                <a:rPr lang="en-US" sz="1100" kern="1200" dirty="0"/>
                <a:t> value corresponding to the probability of detecting 95% of true positives (95% </a:t>
              </a:r>
              <a:r>
                <a:rPr lang="en-US" sz="1100" kern="1200" dirty="0" err="1"/>
                <a:t>LoD</a:t>
              </a:r>
              <a:r>
                <a:rPr lang="en-US" sz="1100" kern="1200" dirty="0"/>
                <a:t>). Specimens with C</a:t>
              </a:r>
              <a:r>
                <a:rPr lang="en-US" sz="1100" kern="1200" baseline="-25000" dirty="0"/>
                <a:t>t</a:t>
              </a:r>
              <a:r>
                <a:rPr lang="en-US" sz="1100" kern="1200" dirty="0"/>
                <a:t> &gt; </a:t>
              </a:r>
              <a:r>
                <a:rPr lang="en-US" sz="1100" kern="1200" dirty="0" err="1"/>
                <a:t>LoD</a:t>
              </a:r>
              <a:r>
                <a:rPr lang="en-US" sz="1100" kern="1200" dirty="0"/>
                <a:t> are assigned a decreasing probability of detection based on a </a:t>
              </a:r>
              <a:r>
                <a:rPr lang="en-US" sz="1100" kern="1200" dirty="0" err="1"/>
                <a:t>probit</a:t>
              </a:r>
              <a:r>
                <a:rPr lang="en-US" sz="1100" kern="1200" dirty="0"/>
                <a:t> regression curve (derived from empiric data)</a:t>
              </a:r>
            </a:p>
          </p:txBody>
        </p:sp>
      </p:grpSp>
    </p:spTree>
    <p:extLst>
      <p:ext uri="{BB962C8B-B14F-4D97-AF65-F5344CB8AC3E}">
        <p14:creationId xmlns:p14="http://schemas.microsoft.com/office/powerpoint/2010/main" val="3206166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3BA0-140C-E84F-89D8-A59D4BAE09C9}"/>
              </a:ext>
            </a:extLst>
          </p:cNvPr>
          <p:cNvSpPr>
            <a:spLocks noGrp="1"/>
          </p:cNvSpPr>
          <p:nvPr>
            <p:ph type="title"/>
          </p:nvPr>
        </p:nvSpPr>
        <p:spPr/>
        <p:txBody>
          <a:bodyPr>
            <a:normAutofit fontScale="90000"/>
          </a:bodyPr>
          <a:lstStyle/>
          <a:p>
            <a:r>
              <a:rPr lang="en-US" dirty="0"/>
              <a:t>Simulations: Homogeneous community exposure risk, non-independent</a:t>
            </a:r>
          </a:p>
        </p:txBody>
      </p:sp>
      <p:sp>
        <p:nvSpPr>
          <p:cNvPr id="3" name="Content Placeholder 2">
            <a:extLst>
              <a:ext uri="{FF2B5EF4-FFF2-40B4-BE49-F238E27FC236}">
                <a16:creationId xmlns:a16="http://schemas.microsoft.com/office/drawing/2014/main" id="{3D54FA4B-B494-9B4A-85DB-E3D49DA3746A}"/>
              </a:ext>
            </a:extLst>
          </p:cNvPr>
          <p:cNvSpPr>
            <a:spLocks noGrp="1"/>
          </p:cNvSpPr>
          <p:nvPr>
            <p:ph idx="1"/>
          </p:nvPr>
        </p:nvSpPr>
        <p:spPr/>
        <p:txBody>
          <a:bodyPr>
            <a:normAutofit/>
          </a:bodyPr>
          <a:lstStyle/>
          <a:p>
            <a:r>
              <a:rPr lang="en-US" dirty="0"/>
              <a:t>For each combination of prevalence and pool size (and % greater than </a:t>
            </a:r>
            <a:r>
              <a:rPr lang="en-US" dirty="0" err="1"/>
              <a:t>LoD</a:t>
            </a:r>
            <a:r>
              <a:rPr lang="en-US" dirty="0"/>
              <a:t>), we calculate the expected number of tests per sample and the PPA, both weighted by the probability of observing k positives in that particular pool </a:t>
            </a:r>
          </a:p>
          <a:p>
            <a:endParaRPr lang="en-US" dirty="0"/>
          </a:p>
        </p:txBody>
      </p:sp>
      <p:graphicFrame>
        <p:nvGraphicFramePr>
          <p:cNvPr id="10" name="Diagram 9">
            <a:extLst>
              <a:ext uri="{FF2B5EF4-FFF2-40B4-BE49-F238E27FC236}">
                <a16:creationId xmlns:a16="http://schemas.microsoft.com/office/drawing/2014/main" id="{C6414168-75E7-D04B-AC98-00B4965F32A2}"/>
              </a:ext>
            </a:extLst>
          </p:cNvPr>
          <p:cNvGraphicFramePr/>
          <p:nvPr>
            <p:extLst>
              <p:ext uri="{D42A27DB-BD31-4B8C-83A1-F6EECF244321}">
                <p14:modId xmlns:p14="http://schemas.microsoft.com/office/powerpoint/2010/main" val="931489095"/>
              </p:ext>
            </p:extLst>
          </p:nvPr>
        </p:nvGraphicFramePr>
        <p:xfrm>
          <a:off x="1942690" y="2462980"/>
          <a:ext cx="8306619" cy="5282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6615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AF90-1F72-074A-A87E-E6AA82BE7531}"/>
              </a:ext>
            </a:extLst>
          </p:cNvPr>
          <p:cNvSpPr>
            <a:spLocks noGrp="1"/>
          </p:cNvSpPr>
          <p:nvPr>
            <p:ph type="title"/>
          </p:nvPr>
        </p:nvSpPr>
        <p:spPr>
          <a:xfrm>
            <a:off x="804672" y="964692"/>
            <a:ext cx="3066937" cy="1188720"/>
          </a:xfrm>
        </p:spPr>
        <p:txBody>
          <a:bodyPr>
            <a:normAutofit/>
          </a:bodyPr>
          <a:lstStyle/>
          <a:p>
            <a:r>
              <a:rPr lang="en-US" sz="1300"/>
              <a:t>Simulations: Homogeneous community exposure risk, non-independent</a:t>
            </a:r>
          </a:p>
        </p:txBody>
      </p:sp>
      <p:sp>
        <p:nvSpPr>
          <p:cNvPr id="9" name="Content Placeholder 8">
            <a:extLst>
              <a:ext uri="{FF2B5EF4-FFF2-40B4-BE49-F238E27FC236}">
                <a16:creationId xmlns:a16="http://schemas.microsoft.com/office/drawing/2014/main" id="{A2043F42-3A06-4E4B-8448-C27E790DAC79}"/>
              </a:ext>
            </a:extLst>
          </p:cNvPr>
          <p:cNvSpPr>
            <a:spLocks noGrp="1"/>
          </p:cNvSpPr>
          <p:nvPr>
            <p:ph idx="1"/>
          </p:nvPr>
        </p:nvSpPr>
        <p:spPr>
          <a:xfrm>
            <a:off x="803244" y="2638044"/>
            <a:ext cx="3063765" cy="3263206"/>
          </a:xfrm>
        </p:spPr>
        <p:txBody>
          <a:bodyPr>
            <a:normAutofit/>
          </a:bodyPr>
          <a:lstStyle/>
          <a:p>
            <a:pPr marL="0" indent="0">
              <a:buNone/>
            </a:pPr>
            <a:r>
              <a:rPr lang="en-US" dirty="0"/>
              <a:t>Model-estimated PPA (A) and average tests per sample (B), by pool size, prevalence, and within network transmission probability (</a:t>
            </a:r>
            <a:r>
              <a:rPr lang="el-GR" dirty="0"/>
              <a:t>τ), </a:t>
            </a:r>
            <a:r>
              <a:rPr lang="en-US" dirty="0"/>
              <a:t>where </a:t>
            </a:r>
            <a:r>
              <a:rPr lang="el-GR" dirty="0"/>
              <a:t>τ </a:t>
            </a:r>
            <a:r>
              <a:rPr lang="en-US" dirty="0"/>
              <a:t>is homogeneous within and between all pools. </a:t>
            </a:r>
          </a:p>
        </p:txBody>
      </p:sp>
      <p:sp>
        <p:nvSpPr>
          <p:cNvPr id="19" name="Rectangle 1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4D5D202-526D-6F4A-9F02-66E51E237326}"/>
              </a:ext>
            </a:extLst>
          </p:cNvPr>
          <p:cNvPicPr>
            <a:picLocks noChangeAspect="1"/>
          </p:cNvPicPr>
          <p:nvPr/>
        </p:nvPicPr>
        <p:blipFill rotWithShape="1">
          <a:blip r:embed="rId3"/>
          <a:srcRect r="-1062"/>
          <a:stretch/>
        </p:blipFill>
        <p:spPr>
          <a:xfrm>
            <a:off x="4823366" y="1405072"/>
            <a:ext cx="6392628" cy="3953407"/>
          </a:xfrm>
          <a:prstGeom prst="rect">
            <a:avLst/>
          </a:prstGeom>
        </p:spPr>
      </p:pic>
    </p:spTree>
    <p:extLst>
      <p:ext uri="{BB962C8B-B14F-4D97-AF65-F5344CB8AC3E}">
        <p14:creationId xmlns:p14="http://schemas.microsoft.com/office/powerpoint/2010/main" val="583855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2D31-F1EA-0142-8E33-DF948EF148A0}"/>
              </a:ext>
            </a:extLst>
          </p:cNvPr>
          <p:cNvSpPr>
            <a:spLocks noGrp="1"/>
          </p:cNvSpPr>
          <p:nvPr>
            <p:ph type="title"/>
          </p:nvPr>
        </p:nvSpPr>
        <p:spPr/>
        <p:txBody>
          <a:bodyPr>
            <a:normAutofit fontScale="90000"/>
          </a:bodyPr>
          <a:lstStyle/>
          <a:p>
            <a:r>
              <a:rPr lang="en-US" dirty="0"/>
              <a:t>Simulations: Homogeneous community exposure risk, non-independent</a:t>
            </a:r>
          </a:p>
        </p:txBody>
      </p:sp>
      <p:pic>
        <p:nvPicPr>
          <p:cNvPr id="5" name="Content Placeholder 4" descr="Table&#10;&#10;Description automatically generated">
            <a:extLst>
              <a:ext uri="{FF2B5EF4-FFF2-40B4-BE49-F238E27FC236}">
                <a16:creationId xmlns:a16="http://schemas.microsoft.com/office/drawing/2014/main" id="{E2CA562C-1320-5B4A-AB7A-B0C7AD1FD6CC}"/>
              </a:ext>
            </a:extLst>
          </p:cNvPr>
          <p:cNvPicPr>
            <a:picLocks noGrp="1" noChangeAspect="1"/>
          </p:cNvPicPr>
          <p:nvPr>
            <p:ph idx="1"/>
          </p:nvPr>
        </p:nvPicPr>
        <p:blipFill rotWithShape="1">
          <a:blip r:embed="rId3"/>
          <a:srcRect l="54172" t="-1" b="-7161"/>
          <a:stretch/>
        </p:blipFill>
        <p:spPr>
          <a:xfrm>
            <a:off x="5611803" y="2385394"/>
            <a:ext cx="4159220" cy="3762756"/>
          </a:xfrm>
        </p:spPr>
      </p:pic>
      <p:sp>
        <p:nvSpPr>
          <p:cNvPr id="6" name="TextBox 5">
            <a:extLst>
              <a:ext uri="{FF2B5EF4-FFF2-40B4-BE49-F238E27FC236}">
                <a16:creationId xmlns:a16="http://schemas.microsoft.com/office/drawing/2014/main" id="{DA68B46F-FEED-9C44-B5B5-8251FFC08FEC}"/>
              </a:ext>
            </a:extLst>
          </p:cNvPr>
          <p:cNvSpPr txBox="1"/>
          <p:nvPr/>
        </p:nvSpPr>
        <p:spPr>
          <a:xfrm>
            <a:off x="1359591" y="5893308"/>
            <a:ext cx="9155803" cy="923330"/>
          </a:xfrm>
          <a:prstGeom prst="rect">
            <a:avLst/>
          </a:prstGeom>
          <a:noFill/>
        </p:spPr>
        <p:txBody>
          <a:bodyPr wrap="square" rtlCol="0">
            <a:spAutoFit/>
          </a:bodyPr>
          <a:lstStyle/>
          <a:p>
            <a:pPr algn="ctr"/>
            <a:r>
              <a:rPr lang="en-US" dirty="0"/>
              <a:t>Percent increase in expected PPA and percent decrease in expected tests per sample for the null versus alternative models, for selected values of group size and prevalence. </a:t>
            </a:r>
          </a:p>
          <a:p>
            <a:endParaRPr lang="en-US" dirty="0"/>
          </a:p>
        </p:txBody>
      </p:sp>
      <p:pic>
        <p:nvPicPr>
          <p:cNvPr id="7" name="Content Placeholder 4" descr="Table&#10;&#10;Description automatically generated">
            <a:extLst>
              <a:ext uri="{FF2B5EF4-FFF2-40B4-BE49-F238E27FC236}">
                <a16:creationId xmlns:a16="http://schemas.microsoft.com/office/drawing/2014/main" id="{8BAC806B-4B34-8740-8D69-960453E87D49}"/>
              </a:ext>
            </a:extLst>
          </p:cNvPr>
          <p:cNvPicPr>
            <a:picLocks noChangeAspect="1"/>
          </p:cNvPicPr>
          <p:nvPr/>
        </p:nvPicPr>
        <p:blipFill rotWithShape="1">
          <a:blip r:embed="rId3"/>
          <a:srcRect t="-1" r="65262" b="-7161"/>
          <a:stretch/>
        </p:blipFill>
        <p:spPr>
          <a:xfrm>
            <a:off x="2459082" y="2385394"/>
            <a:ext cx="3152721" cy="3762756"/>
          </a:xfrm>
          <a:prstGeom prst="rect">
            <a:avLst/>
          </a:prstGeom>
        </p:spPr>
      </p:pic>
    </p:spTree>
    <p:extLst>
      <p:ext uri="{BB962C8B-B14F-4D97-AF65-F5344CB8AC3E}">
        <p14:creationId xmlns:p14="http://schemas.microsoft.com/office/powerpoint/2010/main" val="815745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AF90-1F72-074A-A87E-E6AA82BE7531}"/>
              </a:ext>
            </a:extLst>
          </p:cNvPr>
          <p:cNvSpPr>
            <a:spLocks noGrp="1"/>
          </p:cNvSpPr>
          <p:nvPr>
            <p:ph type="title"/>
          </p:nvPr>
        </p:nvSpPr>
        <p:spPr>
          <a:xfrm>
            <a:off x="804672" y="964692"/>
            <a:ext cx="3066937" cy="1188720"/>
          </a:xfrm>
        </p:spPr>
        <p:txBody>
          <a:bodyPr>
            <a:normAutofit/>
          </a:bodyPr>
          <a:lstStyle/>
          <a:p>
            <a:r>
              <a:rPr lang="en-US" sz="1300"/>
              <a:t>Simulations: Homogeneous community exposure risk, non-independent</a:t>
            </a:r>
          </a:p>
        </p:txBody>
      </p:sp>
      <p:sp>
        <p:nvSpPr>
          <p:cNvPr id="9" name="Content Placeholder 8">
            <a:extLst>
              <a:ext uri="{FF2B5EF4-FFF2-40B4-BE49-F238E27FC236}">
                <a16:creationId xmlns:a16="http://schemas.microsoft.com/office/drawing/2014/main" id="{A2043F42-3A06-4E4B-8448-C27E790DAC79}"/>
              </a:ext>
            </a:extLst>
          </p:cNvPr>
          <p:cNvSpPr>
            <a:spLocks noGrp="1"/>
          </p:cNvSpPr>
          <p:nvPr>
            <p:ph idx="1"/>
          </p:nvPr>
        </p:nvSpPr>
        <p:spPr>
          <a:xfrm>
            <a:off x="803244" y="2638044"/>
            <a:ext cx="3063765" cy="3453040"/>
          </a:xfrm>
        </p:spPr>
        <p:txBody>
          <a:bodyPr>
            <a:normAutofit lnSpcReduction="10000"/>
          </a:bodyPr>
          <a:lstStyle/>
          <a:p>
            <a:pPr marL="0" indent="0">
              <a:buNone/>
            </a:pPr>
            <a:r>
              <a:rPr lang="en-US" dirty="0"/>
              <a:t>Model-estimated PPA (A) and average tests per sample (B), by pool size, prevalence, and within network transmission probability (</a:t>
            </a:r>
            <a:r>
              <a:rPr lang="el-GR" dirty="0"/>
              <a:t>τ), </a:t>
            </a:r>
            <a:r>
              <a:rPr lang="en-US" dirty="0"/>
              <a:t>where </a:t>
            </a:r>
            <a:r>
              <a:rPr lang="el-GR" dirty="0"/>
              <a:t>τ </a:t>
            </a:r>
            <a:r>
              <a:rPr lang="en-US" dirty="0"/>
              <a:t>is homogeneous within a pool but heterogeneous between pools. The </a:t>
            </a:r>
            <a:r>
              <a:rPr lang="el-GR" dirty="0"/>
              <a:t>τ </a:t>
            </a:r>
            <a:r>
              <a:rPr lang="en-US" dirty="0"/>
              <a:t>value indicates the point estimate for the mean, and individual groups are assigned a </a:t>
            </a:r>
            <a:r>
              <a:rPr lang="el-GR" dirty="0"/>
              <a:t>τ</a:t>
            </a:r>
            <a:r>
              <a:rPr lang="en-US" dirty="0" err="1"/>
              <a:t>i</a:t>
            </a:r>
            <a:r>
              <a:rPr lang="en-US" dirty="0"/>
              <a:t> sampled from a normal distribution with mean </a:t>
            </a:r>
            <a:r>
              <a:rPr lang="el-GR" dirty="0"/>
              <a:t>τ, </a:t>
            </a:r>
            <a:r>
              <a:rPr lang="en-US" dirty="0" err="1"/>
              <a:t>sd</a:t>
            </a:r>
            <a:r>
              <a:rPr lang="en-US" dirty="0"/>
              <a:t> 0.1. </a:t>
            </a:r>
          </a:p>
          <a:p>
            <a:pPr marL="0" indent="0">
              <a:buNone/>
            </a:pPr>
            <a:endParaRPr lang="en-US" dirty="0"/>
          </a:p>
          <a:p>
            <a:pPr marL="0" indent="0">
              <a:buNone/>
            </a:pPr>
            <a:endParaRPr lang="en-US" dirty="0"/>
          </a:p>
        </p:txBody>
      </p:sp>
      <p:sp>
        <p:nvSpPr>
          <p:cNvPr id="21" name="Rectangle 20">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3A55BEF-D0E0-BD46-ABF2-888702CF1CE7}"/>
              </a:ext>
            </a:extLst>
          </p:cNvPr>
          <p:cNvPicPr>
            <a:picLocks noChangeAspect="1"/>
          </p:cNvPicPr>
          <p:nvPr/>
        </p:nvPicPr>
        <p:blipFill>
          <a:blip r:embed="rId3"/>
          <a:stretch>
            <a:fillRect/>
          </a:stretch>
        </p:blipFill>
        <p:spPr>
          <a:xfrm>
            <a:off x="4823366" y="1487013"/>
            <a:ext cx="6227064" cy="3891915"/>
          </a:xfrm>
          <a:prstGeom prst="rect">
            <a:avLst/>
          </a:prstGeom>
        </p:spPr>
      </p:pic>
    </p:spTree>
    <p:extLst>
      <p:ext uri="{BB962C8B-B14F-4D97-AF65-F5344CB8AC3E}">
        <p14:creationId xmlns:p14="http://schemas.microsoft.com/office/powerpoint/2010/main" val="205233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3409428547"/>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3059668"/>
            <a:ext cx="4925961" cy="369332"/>
          </a:xfrm>
          <a:prstGeom prst="rect">
            <a:avLst/>
          </a:prstGeom>
        </p:spPr>
        <p:txBody>
          <a:bodyPr wrap="square">
            <a:spAutoFit/>
          </a:bodyPr>
          <a:lstStyle/>
          <a:p>
            <a:r>
              <a:rPr lang="en-US" dirty="0"/>
              <a:t>https://</a:t>
            </a:r>
            <a:r>
              <a:rPr lang="en-US" dirty="0" err="1"/>
              <a:t>homecovidtests.shinyapps.io</a:t>
            </a:r>
            <a:r>
              <a:rPr lang="en-US" dirty="0"/>
              <a:t>/Group-testing/</a:t>
            </a:r>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3823402695"/>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51309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2249511210"/>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2052854"/>
            <a:ext cx="4925961" cy="1477328"/>
          </a:xfrm>
          <a:prstGeom prst="rect">
            <a:avLst/>
          </a:prstGeom>
        </p:spPr>
        <p:txBody>
          <a:bodyPr wrap="square">
            <a:spAutoFit/>
          </a:bodyPr>
          <a:lstStyle/>
          <a:p>
            <a:pPr marL="285750" indent="-285750">
              <a:buFont typeface="Arial" panose="020B0604020202020204" pitchFamily="34" charset="0"/>
              <a:buChar char="•"/>
            </a:pPr>
            <a:r>
              <a:rPr lang="en-US" dirty="0"/>
              <a:t>How to select the transmission rate given data?</a:t>
            </a:r>
          </a:p>
          <a:p>
            <a:pPr marL="285750" indent="-285750">
              <a:buFont typeface="Arial" panose="020B0604020202020204" pitchFamily="34" charset="0"/>
              <a:buChar char="•"/>
            </a:pPr>
            <a:r>
              <a:rPr lang="en-US" dirty="0"/>
              <a:t> What is the impact of the added effect of this heterogeneity? – i.e. how to provide confidence bounds to the simulations shown previously </a:t>
            </a:r>
          </a:p>
          <a:p>
            <a:pPr marL="285750" indent="-285750">
              <a:buFont typeface="Arial" panose="020B0604020202020204" pitchFamily="34" charset="0"/>
              <a:buChar char="•"/>
            </a:pPr>
            <a:endParaRPr lang="en-US" dirty="0"/>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1861862698"/>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94126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1B516-C120-3A49-9140-7B2CBCC5F3C7}"/>
              </a:ext>
            </a:extLst>
          </p:cNvPr>
          <p:cNvSpPr>
            <a:spLocks noGrp="1"/>
          </p:cNvSpPr>
          <p:nvPr>
            <p:ph type="title"/>
          </p:nvPr>
        </p:nvSpPr>
        <p:spPr/>
        <p:txBody>
          <a:bodyPr/>
          <a:lstStyle/>
          <a:p>
            <a:r>
              <a:rPr lang="en-US" dirty="0"/>
              <a:t>Heterogeneity in transmission</a:t>
            </a:r>
          </a:p>
        </p:txBody>
      </p:sp>
      <p:sp>
        <p:nvSpPr>
          <p:cNvPr id="3" name="Content Placeholder 2">
            <a:extLst>
              <a:ext uri="{FF2B5EF4-FFF2-40B4-BE49-F238E27FC236}">
                <a16:creationId xmlns:a16="http://schemas.microsoft.com/office/drawing/2014/main" id="{4A92DFED-FDF5-AB42-9F19-1900D39D667F}"/>
              </a:ext>
            </a:extLst>
          </p:cNvPr>
          <p:cNvSpPr>
            <a:spLocks noGrp="1"/>
          </p:cNvSpPr>
          <p:nvPr>
            <p:ph idx="1"/>
          </p:nvPr>
        </p:nvSpPr>
        <p:spPr/>
        <p:txBody>
          <a:bodyPr/>
          <a:lstStyle/>
          <a:p>
            <a:endParaRPr lang="en-US"/>
          </a:p>
        </p:txBody>
      </p:sp>
      <p:pic>
        <p:nvPicPr>
          <p:cNvPr id="4" name="Picture 3" descr="Table&#10;&#10;Description automatically generated">
            <a:extLst>
              <a:ext uri="{FF2B5EF4-FFF2-40B4-BE49-F238E27FC236}">
                <a16:creationId xmlns:a16="http://schemas.microsoft.com/office/drawing/2014/main" id="{AE2845C6-659A-D04C-B759-970210331CA5}"/>
              </a:ext>
            </a:extLst>
          </p:cNvPr>
          <p:cNvPicPr>
            <a:picLocks noChangeAspect="1"/>
          </p:cNvPicPr>
          <p:nvPr/>
        </p:nvPicPr>
        <p:blipFill>
          <a:blip r:embed="rId3"/>
          <a:stretch>
            <a:fillRect/>
          </a:stretch>
        </p:blipFill>
        <p:spPr>
          <a:xfrm>
            <a:off x="2034409" y="2338633"/>
            <a:ext cx="8367890" cy="4519367"/>
          </a:xfrm>
          <a:prstGeom prst="rect">
            <a:avLst/>
          </a:prstGeom>
        </p:spPr>
      </p:pic>
    </p:spTree>
    <p:extLst>
      <p:ext uri="{BB962C8B-B14F-4D97-AF65-F5344CB8AC3E}">
        <p14:creationId xmlns:p14="http://schemas.microsoft.com/office/powerpoint/2010/main" val="3349501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570536400"/>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2052854"/>
            <a:ext cx="4925961" cy="2585323"/>
          </a:xfrm>
          <a:prstGeom prst="rect">
            <a:avLst/>
          </a:prstGeom>
        </p:spPr>
        <p:txBody>
          <a:bodyPr wrap="square">
            <a:spAutoFit/>
          </a:bodyPr>
          <a:lstStyle/>
          <a:p>
            <a:pPr marL="285750" indent="-285750">
              <a:buFont typeface="Arial" panose="020B0604020202020204" pitchFamily="34" charset="0"/>
              <a:buChar char="•"/>
            </a:pPr>
            <a:r>
              <a:rPr lang="en-US" dirty="0"/>
              <a:t>Pooled testing is a spectrum of pool size: from p = 1 (individual tests) to p = ∞ (widespread surveillance of the population)</a:t>
            </a:r>
          </a:p>
          <a:p>
            <a:pPr marL="285750" indent="-285750">
              <a:buFont typeface="Arial" panose="020B0604020202020204" pitchFamily="34" charset="0"/>
              <a:buChar char="•"/>
            </a:pPr>
            <a:r>
              <a:rPr lang="en-US" dirty="0"/>
              <a:t>When p = ∞, not interested in individual samples themselves </a:t>
            </a:r>
          </a:p>
          <a:p>
            <a:pPr marL="285750" indent="-285750">
              <a:buFont typeface="Arial" panose="020B0604020202020204" pitchFamily="34" charset="0"/>
              <a:buChar char="•"/>
            </a:pPr>
            <a:r>
              <a:rPr lang="en-US" dirty="0"/>
              <a:t>Can pooled testing can be used as a monitoring tool, and to recover the prevalence level in the community?</a:t>
            </a:r>
          </a:p>
          <a:p>
            <a:pPr marL="285750" indent="-285750">
              <a:buFont typeface="Arial" panose="020B0604020202020204" pitchFamily="34" charset="0"/>
              <a:buChar char="•"/>
            </a:pPr>
            <a:r>
              <a:rPr lang="en-US" i="1" dirty="0"/>
              <a:t>Work in progress!</a:t>
            </a:r>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2255913566"/>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73618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964692"/>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88315736"/>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9334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421924"/>
            <a:ext cx="7729728" cy="4436076"/>
          </a:xfrm>
        </p:spPr>
        <p:txBody>
          <a:bodyPr>
            <a:normAutofit/>
          </a:bodyPr>
          <a:lstStyle/>
          <a:p>
            <a:r>
              <a:rPr lang="en-US" dirty="0">
                <a:solidFill>
                  <a:schemeClr val="accent3"/>
                </a:solidFill>
              </a:rPr>
              <a:t>BACKGROUND</a:t>
            </a:r>
          </a:p>
          <a:p>
            <a:pPr lvl="1"/>
            <a:r>
              <a:rPr lang="en-US" dirty="0">
                <a:solidFill>
                  <a:schemeClr val="accent3"/>
                </a:solidFill>
              </a:rPr>
              <a:t>Mass testing is needed to control the COVID-19 outbreak, but testing resources limited</a:t>
            </a:r>
          </a:p>
          <a:p>
            <a:pPr lvl="1"/>
            <a:r>
              <a:rPr lang="en-US" dirty="0">
                <a:solidFill>
                  <a:schemeClr val="accent3"/>
                </a:solidFill>
              </a:rPr>
              <a:t>Pooled testing: advantages and challenges</a:t>
            </a:r>
          </a:p>
          <a:p>
            <a:pPr marL="228600" lvl="1" indent="0">
              <a:buNone/>
            </a:pPr>
            <a:endParaRPr lang="en-US" dirty="0"/>
          </a:p>
          <a:p>
            <a:pPr marL="228600" lvl="1" indent="0">
              <a:buNone/>
            </a:pPr>
            <a:endParaRPr lang="en-US" dirty="0">
              <a:solidFill>
                <a:schemeClr val="accent3"/>
              </a:solidFill>
            </a:endParaRPr>
          </a:p>
          <a:p>
            <a:endParaRPr lang="en-US" dirty="0"/>
          </a:p>
          <a:p>
            <a:pPr lvl="1"/>
            <a:endParaRPr lang="en-US" dirty="0"/>
          </a:p>
          <a:p>
            <a:endParaRPr lang="en-US" dirty="0"/>
          </a:p>
        </p:txBody>
      </p:sp>
      <p:graphicFrame>
        <p:nvGraphicFramePr>
          <p:cNvPr id="4" name="Content Placeholder 2">
            <a:extLst>
              <a:ext uri="{FF2B5EF4-FFF2-40B4-BE49-F238E27FC236}">
                <a16:creationId xmlns:a16="http://schemas.microsoft.com/office/drawing/2014/main" id="{7B808AFE-9285-7849-9232-32FFCE8D41C4}"/>
              </a:ext>
            </a:extLst>
          </p:cNvPr>
          <p:cNvGraphicFramePr>
            <a:graphicFrameLocks/>
          </p:cNvGraphicFramePr>
          <p:nvPr>
            <p:extLst>
              <p:ext uri="{D42A27DB-BD31-4B8C-83A1-F6EECF244321}">
                <p14:modId xmlns:p14="http://schemas.microsoft.com/office/powerpoint/2010/main" val="2461292070"/>
              </p:ext>
            </p:extLst>
          </p:nvPr>
        </p:nvGraphicFramePr>
        <p:xfrm>
          <a:off x="965200" y="3659141"/>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6368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7944-0315-4449-9291-FFE6EAB6EAC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25E0571-B312-0B43-83CE-72CB2094841C}"/>
              </a:ext>
            </a:extLst>
          </p:cNvPr>
          <p:cNvSpPr>
            <a:spLocks noGrp="1"/>
          </p:cNvSpPr>
          <p:nvPr>
            <p:ph idx="1"/>
          </p:nvPr>
        </p:nvSpPr>
        <p:spPr>
          <a:xfrm>
            <a:off x="2231136" y="2638044"/>
            <a:ext cx="7729728" cy="3845883"/>
          </a:xfrm>
        </p:spPr>
        <p:txBody>
          <a:bodyPr>
            <a:normAutofit fontScale="92500"/>
          </a:bodyPr>
          <a:lstStyle/>
          <a:p>
            <a:r>
              <a:rPr lang="en-US" dirty="0"/>
              <a:t>Specimen collection process could have natural correlation process (e.g. dorms, offices) that we want to account for</a:t>
            </a:r>
          </a:p>
          <a:p>
            <a:r>
              <a:rPr lang="en-US" dirty="0"/>
              <a:t>Two effects</a:t>
            </a:r>
          </a:p>
          <a:p>
            <a:pPr lvl="1"/>
            <a:r>
              <a:rPr lang="en-US" b="1" dirty="0"/>
              <a:t>Correlations</a:t>
            </a:r>
            <a:r>
              <a:rPr lang="en-US" dirty="0"/>
              <a:t>: higher probability of positive pool </a:t>
            </a:r>
            <a:r>
              <a:rPr lang="en-US" dirty="0">
                <a:sym typeface="Wingdings" pitchFamily="2" charset="2"/>
              </a:rPr>
              <a:t> potentially need to lower pool size, but reduces concerns about dilution effects</a:t>
            </a:r>
          </a:p>
          <a:p>
            <a:pPr lvl="1"/>
            <a:r>
              <a:rPr lang="en-US" b="1" dirty="0">
                <a:sym typeface="Wingdings" pitchFamily="2" charset="2"/>
              </a:rPr>
              <a:t>Heterogeneity</a:t>
            </a:r>
            <a:r>
              <a:rPr lang="en-US" dirty="0">
                <a:sym typeface="Wingdings" pitchFamily="2" charset="2"/>
              </a:rPr>
              <a:t>: gives idea of distributions on the values (average number of tests per sample is a RV, how sure are we of the gains that we are proposing?)</a:t>
            </a:r>
          </a:p>
          <a:p>
            <a:pPr lvl="2"/>
            <a:r>
              <a:rPr lang="en-US" dirty="0">
                <a:sym typeface="Wingdings" pitchFamily="2" charset="2"/>
              </a:rPr>
              <a:t>Narrow spread = consistent gains;  Wide spread = not very confident in average value</a:t>
            </a:r>
          </a:p>
          <a:p>
            <a:pPr lvl="2"/>
            <a:r>
              <a:rPr lang="en-US" dirty="0">
                <a:sym typeface="Wingdings" pitchFamily="2" charset="2"/>
              </a:rPr>
              <a:t>E.g. a gain of 40% on average, is the uncertainty (30-50%) or (-10-50%)?</a:t>
            </a:r>
          </a:p>
          <a:p>
            <a:pPr lvl="2"/>
            <a:r>
              <a:rPr lang="en-US" dirty="0">
                <a:sym typeface="Wingdings" pitchFamily="2" charset="2"/>
              </a:rPr>
              <a:t>Given the uncertainty we have in the parameters themselves, how does this translate into our estimates?</a:t>
            </a:r>
          </a:p>
          <a:p>
            <a:pPr lvl="3"/>
            <a:r>
              <a:rPr lang="en-US">
                <a:sym typeface="Wingdings" pitchFamily="2" charset="2"/>
              </a:rPr>
              <a:t>Higher </a:t>
            </a:r>
            <a:r>
              <a:rPr lang="en-US" dirty="0">
                <a:sym typeface="Wingdings" pitchFamily="2" charset="2"/>
              </a:rPr>
              <a:t>heterogeneity means wider spread </a:t>
            </a:r>
          </a:p>
        </p:txBody>
      </p:sp>
    </p:spTree>
    <p:extLst>
      <p:ext uri="{BB962C8B-B14F-4D97-AF65-F5344CB8AC3E}">
        <p14:creationId xmlns:p14="http://schemas.microsoft.com/office/powerpoint/2010/main" val="2024425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069A-8165-AD41-AED8-F92A959E062A}"/>
              </a:ext>
            </a:extLst>
          </p:cNvPr>
          <p:cNvSpPr>
            <a:spLocks noGrp="1"/>
          </p:cNvSpPr>
          <p:nvPr>
            <p:ph type="title"/>
          </p:nvPr>
        </p:nvSpPr>
        <p:spPr>
          <a:xfrm>
            <a:off x="5445496" y="978776"/>
            <a:ext cx="5925310" cy="1174991"/>
          </a:xfrm>
        </p:spPr>
        <p:txBody>
          <a:bodyPr>
            <a:normAutofit/>
          </a:bodyPr>
          <a:lstStyle/>
          <a:p>
            <a:r>
              <a:rPr lang="en-US" sz="2400" dirty="0"/>
              <a:t>acknowledgements</a:t>
            </a:r>
          </a:p>
        </p:txBody>
      </p:sp>
      <p:pic>
        <p:nvPicPr>
          <p:cNvPr id="4" name="Picture 3" descr="A close up of a toy&#10;&#10;Description automatically generated">
            <a:extLst>
              <a:ext uri="{FF2B5EF4-FFF2-40B4-BE49-F238E27FC236}">
                <a16:creationId xmlns:a16="http://schemas.microsoft.com/office/drawing/2014/main" id="{B57B0999-12FC-FF4D-8AA0-C00161E8E931}"/>
              </a:ext>
            </a:extLst>
          </p:cNvPr>
          <p:cNvPicPr>
            <a:picLocks noChangeAspect="1"/>
          </p:cNvPicPr>
          <p:nvPr/>
        </p:nvPicPr>
        <p:blipFill rotWithShape="1">
          <a:blip r:embed="rId2"/>
          <a:srcRect t="9134" b="318"/>
          <a:stretch/>
        </p:blipFill>
        <p:spPr>
          <a:xfrm rot="5400000">
            <a:off x="-1100327" y="1100327"/>
            <a:ext cx="6858000" cy="4657345"/>
          </a:xfrm>
          <a:prstGeom prst="rect">
            <a:avLst/>
          </a:prstGeom>
        </p:spPr>
      </p:pic>
      <p:sp>
        <p:nvSpPr>
          <p:cNvPr id="3" name="Content Placeholder 2">
            <a:extLst>
              <a:ext uri="{FF2B5EF4-FFF2-40B4-BE49-F238E27FC236}">
                <a16:creationId xmlns:a16="http://schemas.microsoft.com/office/drawing/2014/main" id="{47A32050-862A-304D-B08B-FC0688E9980B}"/>
              </a:ext>
            </a:extLst>
          </p:cNvPr>
          <p:cNvSpPr>
            <a:spLocks noGrp="1"/>
          </p:cNvSpPr>
          <p:nvPr>
            <p:ph idx="1"/>
          </p:nvPr>
        </p:nvSpPr>
        <p:spPr>
          <a:xfrm>
            <a:off x="5445496" y="2640692"/>
            <a:ext cx="5925310" cy="3255252"/>
          </a:xfrm>
        </p:spPr>
        <p:txBody>
          <a:bodyPr>
            <a:normAutofit/>
          </a:bodyPr>
          <a:lstStyle/>
          <a:p>
            <a:r>
              <a:rPr lang="en-US" dirty="0"/>
              <a:t>Holmes Group: </a:t>
            </a:r>
          </a:p>
          <a:p>
            <a:pPr lvl="1"/>
            <a:r>
              <a:rPr lang="en-US" dirty="0"/>
              <a:t>Claire </a:t>
            </a:r>
            <a:r>
              <a:rPr lang="en-US" dirty="0" err="1"/>
              <a:t>Donnat</a:t>
            </a:r>
            <a:r>
              <a:rPr lang="en-US" dirty="0"/>
              <a:t>, PhD</a:t>
            </a:r>
          </a:p>
          <a:p>
            <a:pPr lvl="1"/>
            <a:r>
              <a:rPr lang="en-US" dirty="0"/>
              <a:t>Susan Holmes, PhD</a:t>
            </a:r>
          </a:p>
          <a:p>
            <a:endParaRPr lang="en-US" dirty="0"/>
          </a:p>
          <a:p>
            <a:r>
              <a:rPr lang="en-US" dirty="0"/>
              <a:t>Pinsky Lab: </a:t>
            </a:r>
          </a:p>
          <a:p>
            <a:pPr lvl="1"/>
            <a:r>
              <a:rPr lang="en-US" dirty="0"/>
              <a:t>Hannah Wang, MD</a:t>
            </a:r>
          </a:p>
          <a:p>
            <a:pPr lvl="1"/>
            <a:r>
              <a:rPr lang="en-US" dirty="0"/>
              <a:t>Catherine A. Hogan, MD, MSc</a:t>
            </a:r>
          </a:p>
          <a:p>
            <a:pPr lvl="1"/>
            <a:r>
              <a:rPr lang="en-US" dirty="0"/>
              <a:t>Benjamin A. Pinsky, MD, PhD </a:t>
            </a:r>
          </a:p>
        </p:txBody>
      </p:sp>
    </p:spTree>
    <p:extLst>
      <p:ext uri="{BB962C8B-B14F-4D97-AF65-F5344CB8AC3E}">
        <p14:creationId xmlns:p14="http://schemas.microsoft.com/office/powerpoint/2010/main" val="1971610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72EE-0A79-DA43-998C-79378202585D}"/>
              </a:ext>
            </a:extLst>
          </p:cNvPr>
          <p:cNvSpPr>
            <a:spLocks noGrp="1"/>
          </p:cNvSpPr>
          <p:nvPr>
            <p:ph type="title"/>
          </p:nvPr>
        </p:nvSpPr>
        <p:spPr>
          <a:xfrm>
            <a:off x="2514671" y="379117"/>
            <a:ext cx="7729728" cy="1188720"/>
          </a:xfrm>
        </p:spPr>
        <p:txBody>
          <a:bodyPr/>
          <a:lstStyle/>
          <a:p>
            <a:r>
              <a:rPr lang="en-US" dirty="0"/>
              <a:t>Pooling strategy</a:t>
            </a:r>
          </a:p>
        </p:txBody>
      </p:sp>
      <p:sp>
        <p:nvSpPr>
          <p:cNvPr id="3" name="Content Placeholder 2">
            <a:extLst>
              <a:ext uri="{FF2B5EF4-FFF2-40B4-BE49-F238E27FC236}">
                <a16:creationId xmlns:a16="http://schemas.microsoft.com/office/drawing/2014/main" id="{5D126F84-E1F3-9542-81FD-30575021FF60}"/>
              </a:ext>
            </a:extLst>
          </p:cNvPr>
          <p:cNvSpPr>
            <a:spLocks noGrp="1"/>
          </p:cNvSpPr>
          <p:nvPr>
            <p:ph idx="1"/>
          </p:nvPr>
        </p:nvSpPr>
        <p:spPr>
          <a:xfrm>
            <a:off x="195137" y="1853720"/>
            <a:ext cx="6184398" cy="4878384"/>
          </a:xfrm>
        </p:spPr>
        <p:txBody>
          <a:bodyPr>
            <a:normAutofit/>
          </a:bodyPr>
          <a:lstStyle/>
          <a:p>
            <a:r>
              <a:rPr lang="en-US" dirty="0" err="1"/>
              <a:t>Deckert</a:t>
            </a:r>
            <a:r>
              <a:rPr lang="en-US" dirty="0"/>
              <a:t> et al. (2020) simulated routine and “context-sensitive” pooling approaches</a:t>
            </a:r>
          </a:p>
          <a:p>
            <a:pPr lvl="1"/>
            <a:r>
              <a:rPr lang="en-US" dirty="0"/>
              <a:t>Parameters: </a:t>
            </a:r>
          </a:p>
          <a:p>
            <a:pPr lvl="2"/>
            <a:r>
              <a:rPr lang="en-US" dirty="0"/>
              <a:t>Population size: 150 000 or 15 000</a:t>
            </a:r>
          </a:p>
          <a:p>
            <a:pPr lvl="2"/>
            <a:r>
              <a:rPr lang="en-US" dirty="0"/>
              <a:t>Prevalence: 0.5 to 20%, in incremental steps of 0.5%</a:t>
            </a:r>
          </a:p>
          <a:p>
            <a:pPr lvl="2"/>
            <a:r>
              <a:rPr lang="en-US" dirty="0"/>
              <a:t>Group size: 2 to 100</a:t>
            </a:r>
          </a:p>
          <a:p>
            <a:r>
              <a:rPr lang="en-US" dirty="0"/>
              <a:t>Routine:  # infected individuals in each group distributed binomial(overall prevalence, group size)</a:t>
            </a:r>
          </a:p>
          <a:p>
            <a:r>
              <a:rPr lang="en-US" dirty="0"/>
              <a:t>Context-sensitive: </a:t>
            </a:r>
          </a:p>
          <a:p>
            <a:pPr lvl="1"/>
            <a:r>
              <a:rPr lang="en-US" dirty="0"/>
              <a:t>Within group infection prevalence decreases (non-linearly) with increasing group size as group becomes more heterogeneous</a:t>
            </a:r>
          </a:p>
          <a:p>
            <a:pPr lvl="1"/>
            <a:r>
              <a:rPr lang="en-US" dirty="0"/>
              <a:t># infected individuals in each group distributed binomial(within-group prevalence, group size). </a:t>
            </a:r>
          </a:p>
        </p:txBody>
      </p:sp>
      <p:pic>
        <p:nvPicPr>
          <p:cNvPr id="5" name="Picture 4" descr="Chart, line chart&#10;&#10;Description automatically generated">
            <a:extLst>
              <a:ext uri="{FF2B5EF4-FFF2-40B4-BE49-F238E27FC236}">
                <a16:creationId xmlns:a16="http://schemas.microsoft.com/office/drawing/2014/main" id="{82BCCCFC-85E4-DE40-AC22-3799F567F20D}"/>
              </a:ext>
            </a:extLst>
          </p:cNvPr>
          <p:cNvPicPr>
            <a:picLocks noChangeAspect="1"/>
          </p:cNvPicPr>
          <p:nvPr/>
        </p:nvPicPr>
        <p:blipFill>
          <a:blip r:embed="rId3"/>
          <a:stretch>
            <a:fillRect/>
          </a:stretch>
        </p:blipFill>
        <p:spPr>
          <a:xfrm>
            <a:off x="6475228" y="1853720"/>
            <a:ext cx="5521635" cy="4625163"/>
          </a:xfrm>
          <a:prstGeom prst="rect">
            <a:avLst/>
          </a:prstGeom>
        </p:spPr>
      </p:pic>
    </p:spTree>
    <p:extLst>
      <p:ext uri="{BB962C8B-B14F-4D97-AF65-F5344CB8AC3E}">
        <p14:creationId xmlns:p14="http://schemas.microsoft.com/office/powerpoint/2010/main" val="2104134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8AE20-A1E6-0A4D-BFC9-0EF5D599F9C3}"/>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221D74F1-5E5B-0D4F-A81B-96CED08E5A64}"/>
              </a:ext>
            </a:extLst>
          </p:cNvPr>
          <p:cNvPicPr>
            <a:picLocks noGrp="1" noChangeAspect="1"/>
          </p:cNvPicPr>
          <p:nvPr>
            <p:ph idx="1"/>
          </p:nvPr>
        </p:nvPicPr>
        <p:blipFill>
          <a:blip r:embed="rId3"/>
          <a:stretch>
            <a:fillRect/>
          </a:stretch>
        </p:blipFill>
        <p:spPr>
          <a:xfrm>
            <a:off x="2005429" y="435243"/>
            <a:ext cx="8605864" cy="2146858"/>
          </a:xfrm>
        </p:spPr>
      </p:pic>
      <p:sp>
        <p:nvSpPr>
          <p:cNvPr id="6" name="TextBox 5">
            <a:extLst>
              <a:ext uri="{FF2B5EF4-FFF2-40B4-BE49-F238E27FC236}">
                <a16:creationId xmlns:a16="http://schemas.microsoft.com/office/drawing/2014/main" id="{60F19BAE-5939-FF49-BEF8-95E29E4CC409}"/>
              </a:ext>
            </a:extLst>
          </p:cNvPr>
          <p:cNvSpPr txBox="1"/>
          <p:nvPr/>
        </p:nvSpPr>
        <p:spPr>
          <a:xfrm>
            <a:off x="2005429" y="2690037"/>
            <a:ext cx="8605864"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t>Deckert</a:t>
            </a:r>
            <a:r>
              <a:rPr lang="en-US" dirty="0"/>
              <a:t> et al. (2020) showed by simulation that pooled samples from homogeneous groups of similar people lead to cost reduction for the Dorfman two-stage method</a:t>
            </a:r>
          </a:p>
          <a:p>
            <a:pPr marL="285750" indent="-285750">
              <a:buFont typeface="Arial" panose="020B0604020202020204" pitchFamily="34" charset="0"/>
              <a:buChar char="•"/>
            </a:pPr>
            <a:r>
              <a:rPr lang="en-US" dirty="0"/>
              <a:t>Lin et al. (2020) provide mathematical proof for this finding</a:t>
            </a:r>
          </a:p>
          <a:p>
            <a:pPr marL="742950" lvl="1" indent="-285750">
              <a:buFont typeface="Arial" panose="020B0604020202020204" pitchFamily="34" charset="0"/>
              <a:buChar char="•"/>
            </a:pPr>
            <a:r>
              <a:rPr lang="en-US" dirty="0"/>
              <a:t>Model the arrival process to a COVID-19 testing site: show that the expected relative cost for positively correlated samples is not higher than that of </a:t>
            </a:r>
            <a:r>
              <a:rPr lang="en-US" dirty="0" err="1"/>
              <a:t>i.i.d</a:t>
            </a:r>
            <a:r>
              <a:rPr lang="en-US" dirty="0"/>
              <a:t>. samples with the same prevalence rate</a:t>
            </a:r>
          </a:p>
          <a:p>
            <a:pPr marL="742950" lvl="1" indent="-285750">
              <a:buFont typeface="Arial" panose="020B0604020202020204" pitchFamily="34" charset="0"/>
              <a:buChar char="•"/>
            </a:pPr>
            <a:r>
              <a:rPr lang="en-US" dirty="0"/>
              <a:t>Do not account for other factors – e.g. dilution, analytic sensitivity</a:t>
            </a:r>
          </a:p>
        </p:txBody>
      </p:sp>
    </p:spTree>
    <p:extLst>
      <p:ext uri="{BB962C8B-B14F-4D97-AF65-F5344CB8AC3E}">
        <p14:creationId xmlns:p14="http://schemas.microsoft.com/office/powerpoint/2010/main" val="2590041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t>BACKGROUND</a:t>
            </a:r>
          </a:p>
          <a:p>
            <a:pPr lvl="1"/>
            <a:r>
              <a:rPr lang="en-US" dirty="0"/>
              <a:t>Mass testing is needed control the COVID-19 outbreak, but testing resources limited</a:t>
            </a:r>
          </a:p>
          <a:p>
            <a:pPr lvl="1"/>
            <a:r>
              <a:rPr lang="en-US" dirty="0"/>
              <a:t>Pooled testing: advantages and challenges</a:t>
            </a:r>
          </a:p>
          <a:p>
            <a:r>
              <a:rPr lang="en-US" dirty="0">
                <a:solidFill>
                  <a:schemeClr val="accent3"/>
                </a:solidFill>
              </a:rPr>
              <a:t>STANFORD POOLED TESTING PERFORMANCE STUDY</a:t>
            </a:r>
          </a:p>
          <a:p>
            <a:pPr lvl="1"/>
            <a:r>
              <a:rPr lang="en-US" dirty="0">
                <a:solidFill>
                  <a:schemeClr val="accent3"/>
                </a:solidFill>
              </a:rPr>
              <a:t>Characterized effect of dilution on analytical sensitivity through sample pooling using empiric data and modeling</a:t>
            </a:r>
          </a:p>
          <a:p>
            <a:pPr lvl="1"/>
            <a:r>
              <a:rPr lang="en-US" dirty="0">
                <a:solidFill>
                  <a:schemeClr val="accent3"/>
                </a:solidFill>
              </a:rPr>
              <a:t>Assume all samples are IID</a:t>
            </a:r>
          </a:p>
          <a:p>
            <a:r>
              <a:rPr lang="en-US" dirty="0"/>
              <a:t>CORRELATION STRUCTURES</a:t>
            </a:r>
          </a:p>
          <a:p>
            <a:pPr lvl="1"/>
            <a:r>
              <a:rPr lang="en-US" dirty="0"/>
              <a:t>How does test sensitivity change when independent and identically distributed assumptions are violated?</a:t>
            </a:r>
          </a:p>
          <a:p>
            <a:pPr lvl="1"/>
            <a:r>
              <a:rPr lang="en-US" dirty="0"/>
              <a:t>Two models for introducing correlations</a:t>
            </a:r>
          </a:p>
          <a:p>
            <a:pPr lvl="2"/>
            <a:r>
              <a:rPr lang="en-US" dirty="0"/>
              <a:t>Correlation in Ct values</a:t>
            </a:r>
          </a:p>
          <a:p>
            <a:pPr lvl="2"/>
            <a:r>
              <a:rPr lang="en-US" dirty="0"/>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1096992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60125-2A14-284C-AC29-99486CCAC0D1}"/>
              </a:ext>
            </a:extLst>
          </p:cNvPr>
          <p:cNvSpPr>
            <a:spLocks noGrp="1"/>
          </p:cNvSpPr>
          <p:nvPr>
            <p:ph type="title"/>
          </p:nvPr>
        </p:nvSpPr>
        <p:spPr/>
        <p:txBody>
          <a:bodyPr>
            <a:normAutofit fontScale="90000"/>
          </a:bodyPr>
          <a:lstStyle/>
          <a:p>
            <a:r>
              <a:rPr lang="en-US" dirty="0"/>
              <a:t>“SARS-CoV-2 Pooled Test Performance” </a:t>
            </a:r>
            <a:br>
              <a:rPr lang="en-US" dirty="0"/>
            </a:br>
            <a:r>
              <a:rPr lang="en-US" dirty="0"/>
              <a:t>(Pinsky Lab, Stanford)</a:t>
            </a:r>
          </a:p>
        </p:txBody>
      </p:sp>
      <p:graphicFrame>
        <p:nvGraphicFramePr>
          <p:cNvPr id="7" name="Content Placeholder 2">
            <a:extLst>
              <a:ext uri="{FF2B5EF4-FFF2-40B4-BE49-F238E27FC236}">
                <a16:creationId xmlns:a16="http://schemas.microsoft.com/office/drawing/2014/main" id="{7918D2A9-059E-4619-BB86-A0B85AE1E338}"/>
              </a:ext>
            </a:extLst>
          </p:cNvPr>
          <p:cNvGraphicFramePr>
            <a:graphicFrameLocks noGrp="1"/>
          </p:cNvGraphicFramePr>
          <p:nvPr>
            <p:ph idx="1"/>
            <p:extLst>
              <p:ext uri="{D42A27DB-BD31-4B8C-83A1-F6EECF244321}">
                <p14:modId xmlns:p14="http://schemas.microsoft.com/office/powerpoint/2010/main" val="2827714396"/>
              </p:ext>
            </p:extLst>
          </p:nvPr>
        </p:nvGraphicFramePr>
        <p:xfrm>
          <a:off x="2231136" y="2395728"/>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16EFEEE7-8317-5C4C-90A2-E99BDD979998}"/>
              </a:ext>
            </a:extLst>
          </p:cNvPr>
          <p:cNvSpPr txBox="1">
            <a:spLocks/>
          </p:cNvSpPr>
          <p:nvPr/>
        </p:nvSpPr>
        <p:spPr>
          <a:xfrm>
            <a:off x="2231136" y="5740028"/>
            <a:ext cx="7729728" cy="10134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dirty="0">
                <a:solidFill>
                  <a:schemeClr val="accent4"/>
                </a:solidFill>
              </a:rPr>
              <a:t>Definition {PPA}: Proportion of comparative/reference method positive results in which the test method result is positive. Sensitivity requires knowing the </a:t>
            </a:r>
            <a:r>
              <a:rPr lang="en-US" i="1" dirty="0">
                <a:solidFill>
                  <a:schemeClr val="accent4"/>
                </a:solidFill>
              </a:rPr>
              <a:t>true</a:t>
            </a:r>
            <a:r>
              <a:rPr lang="en-US" dirty="0">
                <a:solidFill>
                  <a:schemeClr val="accent4"/>
                </a:solidFill>
              </a:rPr>
              <a:t> status of the subject.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46402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2B65-7D82-2444-B7A2-8BFC9664B560}"/>
              </a:ext>
            </a:extLst>
          </p:cNvPr>
          <p:cNvSpPr>
            <a:spLocks noGrp="1"/>
          </p:cNvSpPr>
          <p:nvPr>
            <p:ph type="title"/>
          </p:nvPr>
        </p:nvSpPr>
        <p:spPr>
          <a:xfrm>
            <a:off x="2231136" y="850392"/>
            <a:ext cx="7729728" cy="1188720"/>
          </a:xfrm>
        </p:spPr>
        <p:txBody>
          <a:bodyPr/>
          <a:lstStyle/>
          <a:p>
            <a:r>
              <a:rPr lang="en-US" dirty="0"/>
              <a:t>Modeling PPA</a:t>
            </a:r>
            <a:br>
              <a:rPr lang="en-US" dirty="0"/>
            </a:br>
            <a:r>
              <a:rPr lang="en-US" dirty="0"/>
              <a:t>(adapted from </a:t>
            </a:r>
            <a:r>
              <a:rPr lang="en-US" dirty="0" err="1"/>
              <a:t>pinsky</a:t>
            </a:r>
            <a:r>
              <a:rPr lang="en-US" dirty="0"/>
              <a:t> et al.) </a:t>
            </a:r>
          </a:p>
        </p:txBody>
      </p:sp>
      <p:sp>
        <p:nvSpPr>
          <p:cNvPr id="3" name="Content Placeholder 2">
            <a:extLst>
              <a:ext uri="{FF2B5EF4-FFF2-40B4-BE49-F238E27FC236}">
                <a16:creationId xmlns:a16="http://schemas.microsoft.com/office/drawing/2014/main" id="{66FC5BE2-A42D-1343-A54F-9E7CE3F5223A}"/>
              </a:ext>
            </a:extLst>
          </p:cNvPr>
          <p:cNvSpPr>
            <a:spLocks noGrp="1"/>
          </p:cNvSpPr>
          <p:nvPr>
            <p:ph idx="1"/>
          </p:nvPr>
        </p:nvSpPr>
        <p:spPr>
          <a:xfrm>
            <a:off x="291563" y="3127902"/>
            <a:ext cx="6784151" cy="2391155"/>
          </a:xfrm>
        </p:spPr>
        <p:txBody>
          <a:bodyPr>
            <a:normAutofit/>
          </a:bodyPr>
          <a:lstStyle/>
          <a:p>
            <a:r>
              <a:rPr lang="en-US" dirty="0"/>
              <a:t>(1) Fit C</a:t>
            </a:r>
            <a:r>
              <a:rPr lang="en-US" baseline="-25000" dirty="0"/>
              <a:t>t</a:t>
            </a:r>
            <a:r>
              <a:rPr lang="en-US" dirty="0"/>
              <a:t> values of positive samples to candidate continuous probability distributions, select best-fitting distribution: slight negative skewness </a:t>
            </a:r>
            <a:r>
              <a:rPr lang="en-US" dirty="0">
                <a:sym typeface="Wingdings" pitchFamily="2" charset="2"/>
              </a:rPr>
              <a:t></a:t>
            </a:r>
            <a:r>
              <a:rPr lang="en-US" dirty="0"/>
              <a:t> Weibull distribution (shape = 4.55, scale parameters = 29.86)</a:t>
            </a:r>
          </a:p>
          <a:p>
            <a:r>
              <a:rPr lang="en-US" dirty="0"/>
              <a:t> (2) Generate set of random C</a:t>
            </a:r>
            <a:r>
              <a:rPr lang="en-US" baseline="-25000" dirty="0"/>
              <a:t>t</a:t>
            </a:r>
            <a:r>
              <a:rPr lang="en-US" dirty="0"/>
              <a:t> values: sample 50,000 times from this distribution (base case); shift C</a:t>
            </a:r>
            <a:r>
              <a:rPr lang="en-US" baseline="-25000" dirty="0"/>
              <a:t>t</a:t>
            </a:r>
            <a:r>
              <a:rPr lang="en-US" dirty="0"/>
              <a:t> values to have 5-30% of values above </a:t>
            </a:r>
            <a:r>
              <a:rPr lang="en-US" dirty="0" err="1"/>
              <a:t>LoD</a:t>
            </a:r>
            <a:r>
              <a:rPr lang="en-US" dirty="0"/>
              <a:t> (to test differing viral loads)</a:t>
            </a:r>
          </a:p>
          <a:p>
            <a:endParaRPr lang="en-US" dirty="0"/>
          </a:p>
        </p:txBody>
      </p:sp>
      <p:pic>
        <p:nvPicPr>
          <p:cNvPr id="4" name="Picture 3">
            <a:extLst>
              <a:ext uri="{FF2B5EF4-FFF2-40B4-BE49-F238E27FC236}">
                <a16:creationId xmlns:a16="http://schemas.microsoft.com/office/drawing/2014/main" id="{5FB66E3A-7CA1-F242-9863-5D0715B4AA13}"/>
              </a:ext>
            </a:extLst>
          </p:cNvPr>
          <p:cNvPicPr>
            <a:picLocks noChangeAspect="1"/>
          </p:cNvPicPr>
          <p:nvPr/>
        </p:nvPicPr>
        <p:blipFill rotWithShape="1">
          <a:blip r:embed="rId3"/>
          <a:srcRect b="6124"/>
          <a:stretch/>
        </p:blipFill>
        <p:spPr>
          <a:xfrm>
            <a:off x="7194303" y="2242457"/>
            <a:ext cx="4706134" cy="4417925"/>
          </a:xfrm>
          <a:prstGeom prst="rect">
            <a:avLst/>
          </a:prstGeom>
        </p:spPr>
      </p:pic>
    </p:spTree>
    <p:extLst>
      <p:ext uri="{BB962C8B-B14F-4D97-AF65-F5344CB8AC3E}">
        <p14:creationId xmlns:p14="http://schemas.microsoft.com/office/powerpoint/2010/main" val="3616331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192D-491D-484A-BAA5-B63378432556}"/>
              </a:ext>
            </a:extLst>
          </p:cNvPr>
          <p:cNvSpPr>
            <a:spLocks noGrp="1"/>
          </p:cNvSpPr>
          <p:nvPr>
            <p:ph type="title"/>
          </p:nvPr>
        </p:nvSpPr>
        <p:spPr/>
        <p:txBody>
          <a:bodyPr/>
          <a:lstStyle/>
          <a:p>
            <a:r>
              <a:rPr lang="en-US" dirty="0"/>
              <a:t>Modeling </a:t>
            </a:r>
            <a:r>
              <a:rPr lang="en-US" dirty="0" err="1"/>
              <a:t>ppa</a:t>
            </a:r>
            <a:br>
              <a:rPr lang="en-US" dirty="0"/>
            </a:br>
            <a:r>
              <a:rPr lang="en-US" dirty="0"/>
              <a:t>(adapted from </a:t>
            </a:r>
            <a:r>
              <a:rPr lang="en-US" dirty="0" err="1"/>
              <a:t>pinsky</a:t>
            </a:r>
            <a:r>
              <a:rPr lang="en-US" dirty="0"/>
              <a:t> et al.)</a:t>
            </a:r>
          </a:p>
        </p:txBody>
      </p:sp>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3765039737"/>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20423880-4B73-1D42-B94F-F2E981567079}"/>
              </a:ext>
            </a:extLst>
          </p:cNvPr>
          <p:cNvSpPr/>
          <p:nvPr/>
        </p:nvSpPr>
        <p:spPr>
          <a:xfrm>
            <a:off x="2231136" y="2331954"/>
            <a:ext cx="3394006" cy="646331"/>
          </a:xfrm>
          <a:prstGeom prst="rect">
            <a:avLst/>
          </a:prstGeom>
        </p:spPr>
        <p:txBody>
          <a:bodyPr wrap="none">
            <a:spAutoFit/>
          </a:bodyPr>
          <a:lstStyle/>
          <a:p>
            <a:pPr lvl="0">
              <a:lnSpc>
                <a:spcPct val="100000"/>
              </a:lnSpc>
            </a:pPr>
            <a:r>
              <a:rPr lang="en-US" dirty="0"/>
              <a:t>(3) Apply model</a:t>
            </a:r>
          </a:p>
          <a:p>
            <a:pPr lvl="0">
              <a:lnSpc>
                <a:spcPct val="100000"/>
              </a:lnSpc>
            </a:pPr>
            <a:r>
              <a:rPr lang="en-US" dirty="0"/>
              <a:t>Input parameters: PPA depends on</a:t>
            </a:r>
          </a:p>
        </p:txBody>
      </p:sp>
    </p:spTree>
    <p:extLst>
      <p:ext uri="{BB962C8B-B14F-4D97-AF65-F5344CB8AC3E}">
        <p14:creationId xmlns:p14="http://schemas.microsoft.com/office/powerpoint/2010/main" val="4165307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C39F-1139-E344-8886-7E4388582727}"/>
              </a:ext>
            </a:extLst>
          </p:cNvPr>
          <p:cNvSpPr>
            <a:spLocks noGrp="1"/>
          </p:cNvSpPr>
          <p:nvPr>
            <p:ph type="title"/>
          </p:nvPr>
        </p:nvSpPr>
        <p:spPr/>
        <p:txBody>
          <a:bodyPr/>
          <a:lstStyle/>
          <a:p>
            <a:r>
              <a:rPr lang="en-US" dirty="0"/>
              <a:t>Modeling PPA</a:t>
            </a:r>
            <a:br>
              <a:rPr lang="en-US" dirty="0"/>
            </a:br>
            <a:r>
              <a:rPr lang="en-US" dirty="0"/>
              <a:t>(adapted from </a:t>
            </a:r>
            <a:r>
              <a:rPr lang="en-US" dirty="0" err="1"/>
              <a:t>pinsky</a:t>
            </a:r>
            <a:r>
              <a:rPr lang="en-US" dirty="0"/>
              <a:t> et 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C36DAE-9372-2848-9FB9-AD23F15EA186}"/>
                  </a:ext>
                </a:extLst>
              </p:cNvPr>
              <p:cNvSpPr>
                <a:spLocks noGrp="1"/>
              </p:cNvSpPr>
              <p:nvPr>
                <p:ph idx="1"/>
              </p:nvPr>
            </p:nvSpPr>
            <p:spPr>
              <a:xfrm>
                <a:off x="2231136" y="2638044"/>
                <a:ext cx="7729728" cy="3904270"/>
              </a:xfrm>
            </p:spPr>
            <p:txBody>
              <a:bodyPr>
                <a:normAutofit/>
              </a:bodyPr>
              <a:lstStyle/>
              <a:p>
                <a:r>
                  <a:rPr lang="en-US" dirty="0"/>
                  <a:t>(4) Calculate expected C</a:t>
                </a:r>
                <a:r>
                  <a:rPr lang="en-US" baseline="-25000" dirty="0"/>
                  <a:t>t</a:t>
                </a:r>
                <a:r>
                  <a:rPr lang="en-US" dirty="0"/>
                  <a:t> value of the pool after dilution: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𝐶</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𝑒𝑥𝑝𝑒𝑐𝑡𝑒𝑑</m:t>
                        </m:r>
                      </m:sub>
                    </m:sSub>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2</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𝑐</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𝑠𝑖𝑛𝑔𝑙𝑒</m:t>
                                            </m:r>
                                          </m:sub>
                                        </m:sSub>
                                      </m:sup>
                                    </m:sSup>
                                  </m:e>
                                </m:nary>
                              </m:num>
                              <m:den>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𝑠𝑖𝑧𝑒</m:t>
                                </m:r>
                              </m:den>
                            </m:f>
                          </m:e>
                        </m:d>
                      </m:e>
                    </m:func>
                  </m:oMath>
                </a14:m>
                <a:endParaRPr lang="en-US" dirty="0"/>
              </a:p>
              <a:p>
                <a:r>
                  <a:rPr lang="en-US" dirty="0"/>
                  <a:t>(5) Determine pool status: True negative if # positive samples = 0; true positive or false negative depending on probability of detection at relevant </a:t>
                </a:r>
                <a:r>
                  <a:rPr lang="en-US" dirty="0" err="1"/>
                  <a:t>LoD</a:t>
                </a:r>
                <a:r>
                  <a:rPr lang="en-US" dirty="0"/>
                  <a:t> and expected C</a:t>
                </a:r>
                <a:r>
                  <a:rPr lang="en-US" baseline="-25000" dirty="0"/>
                  <a:t>t</a:t>
                </a:r>
              </a:p>
              <a:p>
                <a:r>
                  <a:rPr lang="en-US" dirty="0"/>
                  <a:t>(6) Calculate PPA and average expected tests per sample</a:t>
                </a:r>
              </a:p>
              <a:p>
                <a:pPr lvl="1"/>
                <a:r>
                  <a:rPr lang="en-US" dirty="0"/>
                  <a:t>weight results by the probability of observing a given pool combination with </a:t>
                </a:r>
                <a:r>
                  <a:rPr lang="en-US" i="1" dirty="0" err="1"/>
                  <a:t>i</a:t>
                </a:r>
                <a:r>
                  <a:rPr lang="en-US" i="1" dirty="0"/>
                  <a:t> </a:t>
                </a:r>
                <a:r>
                  <a:rPr lang="en-US" dirty="0"/>
                  <a:t>individual positive samples (from 1 to </a:t>
                </a:r>
                <a:r>
                  <a:rPr lang="en-US" i="1" dirty="0" err="1"/>
                  <a:t>group_size</a:t>
                </a:r>
                <a:r>
                  <a:rPr lang="en-US" dirty="0"/>
                  <a:t>) using a binomial distribution </a:t>
                </a:r>
              </a:p>
              <a:p>
                <a:pPr lvl="1"/>
                <a14:m>
                  <m:oMath xmlns:m="http://schemas.openxmlformats.org/officeDocument/2006/math">
                    <m:r>
                      <a:rPr lang="en-US" b="0" i="1" smtClean="0">
                        <a:latin typeface="Cambria Math" panose="02040503050406030204" pitchFamily="18" charset="0"/>
                      </a:rPr>
                      <m:t>𝑃𝑃𝐴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num>
                      <m:den>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r>
                          <a:rPr lang="en-US" b="0" i="1" smtClean="0">
                            <a:latin typeface="Cambria Math" panose="02040503050406030204" pitchFamily="18" charset="0"/>
                          </a:rPr>
                          <m:t>+</m:t>
                        </m:r>
                        <m:r>
                          <a:rPr lang="en-US" b="0" i="1" smtClean="0">
                            <a:latin typeface="Cambria Math" panose="02040503050406030204" pitchFamily="18" charset="0"/>
                          </a:rPr>
                          <m:t>𝑓𝑎𝑙𝑠𝑒</m:t>
                        </m:r>
                        <m:r>
                          <a:rPr lang="en-US" b="0" i="1" smtClean="0">
                            <a:latin typeface="Cambria Math" panose="02040503050406030204" pitchFamily="18" charset="0"/>
                          </a:rPr>
                          <m:t> </m:t>
                        </m:r>
                        <m:r>
                          <a:rPr lang="en-US" b="0" i="1" smtClean="0">
                            <a:latin typeface="Cambria Math" panose="02040503050406030204" pitchFamily="18" charset="0"/>
                          </a:rPr>
                          <m:t>𝑛𝑒𝑔𝑎𝑡𝑖𝑣𝑒𝑠</m:t>
                        </m:r>
                      </m:den>
                    </m:f>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𝑇𝑒𝑠𝑡𝑠</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𝑠𝑎𝑚𝑝𝑙𝑒</m:t>
                        </m:r>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num>
                      <m:den>
                        <m:r>
                          <a:rPr lang="en-US" b="0" i="1" smtClean="0">
                            <a:latin typeface="Cambria Math" panose="02040503050406030204" pitchFamily="18" charset="0"/>
                          </a:rPr>
                          <m:t>𝑝</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9C36DAE-9372-2848-9FB9-AD23F15EA186}"/>
                  </a:ext>
                </a:extLst>
              </p:cNvPr>
              <p:cNvSpPr>
                <a:spLocks noGrp="1" noRot="1" noChangeAspect="1" noMove="1" noResize="1" noEditPoints="1" noAdjustHandles="1" noChangeArrowheads="1" noChangeShapeType="1" noTextEdit="1"/>
              </p:cNvSpPr>
              <p:nvPr>
                <p:ph idx="1"/>
              </p:nvPr>
            </p:nvSpPr>
            <p:spPr>
              <a:xfrm>
                <a:off x="2231136" y="2638044"/>
                <a:ext cx="7729728" cy="3904270"/>
              </a:xfrm>
              <a:blipFill>
                <a:blip r:embed="rId2"/>
                <a:stretch>
                  <a:fillRect l="-492" t="-647" r="-984"/>
                </a:stretch>
              </a:blipFill>
            </p:spPr>
            <p:txBody>
              <a:bodyPr/>
              <a:lstStyle/>
              <a:p>
                <a:r>
                  <a:rPr lang="en-US">
                    <a:noFill/>
                  </a:rPr>
                  <a:t> </a:t>
                </a:r>
              </a:p>
            </p:txBody>
          </p:sp>
        </mc:Fallback>
      </mc:AlternateContent>
    </p:spTree>
    <p:extLst>
      <p:ext uri="{BB962C8B-B14F-4D97-AF65-F5344CB8AC3E}">
        <p14:creationId xmlns:p14="http://schemas.microsoft.com/office/powerpoint/2010/main" val="1928135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t>BACKGROUND</a:t>
            </a:r>
          </a:p>
          <a:p>
            <a:pPr lvl="1"/>
            <a:r>
              <a:rPr lang="en-US" dirty="0"/>
              <a:t>Mass testing is needed control the COVID-19 outbreak, but testing resources limited</a:t>
            </a:r>
          </a:p>
          <a:p>
            <a:pPr lvl="1"/>
            <a:r>
              <a:rPr lang="en-US" dirty="0"/>
              <a:t>Pooled testing: advantages and challenges</a:t>
            </a:r>
          </a:p>
          <a:p>
            <a:r>
              <a:rPr lang="en-US" dirty="0"/>
              <a:t>STANFORD POOLED TESTING PERFORMANCE STUDY</a:t>
            </a:r>
          </a:p>
          <a:p>
            <a:pPr lvl="1"/>
            <a:r>
              <a:rPr lang="en-US" dirty="0"/>
              <a:t>Characterized effect of dilution on analytical sensitivity through sample pooling using empiric data and modeling</a:t>
            </a:r>
          </a:p>
          <a:p>
            <a:pPr lvl="1"/>
            <a:r>
              <a:rPr lang="en-US" dirty="0"/>
              <a:t>Assume all samples are IID</a:t>
            </a:r>
          </a:p>
          <a:p>
            <a:r>
              <a:rPr lang="en-US" dirty="0">
                <a:solidFill>
                  <a:schemeClr val="accent3"/>
                </a:solidFill>
              </a:rPr>
              <a:t>CORRELATION STRUCTURES</a:t>
            </a:r>
          </a:p>
          <a:p>
            <a:pPr lvl="1"/>
            <a:r>
              <a:rPr lang="en-US" dirty="0">
                <a:solidFill>
                  <a:schemeClr val="accent3"/>
                </a:solidFill>
              </a:rPr>
              <a:t>How does test sensitivity change when independent and identically distributed assumptions are violated?</a:t>
            </a:r>
          </a:p>
          <a:p>
            <a:pPr lvl="1"/>
            <a:r>
              <a:rPr lang="en-US" dirty="0">
                <a:solidFill>
                  <a:schemeClr val="accent3"/>
                </a:solidFill>
              </a:rPr>
              <a:t>Two models for introducing correlations</a:t>
            </a:r>
          </a:p>
          <a:p>
            <a:pPr lvl="2"/>
            <a:r>
              <a:rPr lang="en-US" dirty="0">
                <a:solidFill>
                  <a:schemeClr val="accent3"/>
                </a:solidFill>
              </a:rPr>
              <a:t>Correlation in Ct values</a:t>
            </a:r>
          </a:p>
          <a:p>
            <a:pPr lvl="2"/>
            <a:r>
              <a:rPr lang="en-US" dirty="0">
                <a:solidFill>
                  <a:schemeClr val="accent3"/>
                </a:solidFill>
              </a:rPr>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3507047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ECD9-7710-D242-978C-931C084DD875}"/>
              </a:ext>
            </a:extLst>
          </p:cNvPr>
          <p:cNvSpPr>
            <a:spLocks noGrp="1"/>
          </p:cNvSpPr>
          <p:nvPr>
            <p:ph type="title"/>
          </p:nvPr>
        </p:nvSpPr>
        <p:spPr>
          <a:xfrm>
            <a:off x="804672" y="964692"/>
            <a:ext cx="3066937" cy="1188720"/>
          </a:xfrm>
        </p:spPr>
        <p:txBody>
          <a:bodyPr>
            <a:normAutofit/>
          </a:bodyPr>
          <a:lstStyle/>
          <a:p>
            <a:r>
              <a:rPr lang="en-US" sz="2600"/>
              <a:t>Background</a:t>
            </a:r>
          </a:p>
        </p:txBody>
      </p:sp>
      <p:sp>
        <p:nvSpPr>
          <p:cNvPr id="3" name="Content Placeholder 2">
            <a:extLst>
              <a:ext uri="{FF2B5EF4-FFF2-40B4-BE49-F238E27FC236}">
                <a16:creationId xmlns:a16="http://schemas.microsoft.com/office/drawing/2014/main" id="{ACE9C9E1-8765-B64F-849E-F301B95D9C68}"/>
              </a:ext>
            </a:extLst>
          </p:cNvPr>
          <p:cNvSpPr>
            <a:spLocks noGrp="1"/>
          </p:cNvSpPr>
          <p:nvPr>
            <p:ph idx="1"/>
          </p:nvPr>
        </p:nvSpPr>
        <p:spPr>
          <a:xfrm>
            <a:off x="803244" y="2638044"/>
            <a:ext cx="3063765" cy="3263206"/>
          </a:xfrm>
        </p:spPr>
        <p:txBody>
          <a:bodyPr>
            <a:normAutofit/>
          </a:bodyPr>
          <a:lstStyle/>
          <a:p>
            <a:r>
              <a:rPr lang="en-US" i="1" dirty="0"/>
              <a:t>Pooled testing: </a:t>
            </a:r>
            <a:r>
              <a:rPr lang="en-US" dirty="0"/>
              <a:t>combining samples from several people and conducting one laboratory test on the combined pool of samples</a:t>
            </a:r>
          </a:p>
          <a:p>
            <a:r>
              <a:rPr lang="en-US" dirty="0"/>
              <a:t>Dorfman 2-stage pooling </a:t>
            </a:r>
            <a:r>
              <a:rPr lang="en-US" dirty="0">
                <a:sym typeface="Wingdings" pitchFamily="2" charset="2"/>
              </a:rPr>
              <a:t></a:t>
            </a:r>
          </a:p>
          <a:p>
            <a:r>
              <a:rPr lang="en-US" dirty="0">
                <a:sym typeface="Wingdings" pitchFamily="2" charset="2"/>
              </a:rPr>
              <a:t>More complicated methods may be more “optimal”, but 2-stage Dorfman is practical  </a:t>
            </a:r>
            <a:endParaRPr lang="en-US" dirty="0"/>
          </a:p>
        </p:txBody>
      </p:sp>
      <p:sp>
        <p:nvSpPr>
          <p:cNvPr id="12"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remote, video, game, monitor&#10;&#10;Description automatically generated">
            <a:extLst>
              <a:ext uri="{FF2B5EF4-FFF2-40B4-BE49-F238E27FC236}">
                <a16:creationId xmlns:a16="http://schemas.microsoft.com/office/drawing/2014/main" id="{75BB2044-C65A-254F-AA5E-CDF977BE35E7}"/>
              </a:ext>
            </a:extLst>
          </p:cNvPr>
          <p:cNvPicPr>
            <a:picLocks noChangeAspect="1"/>
          </p:cNvPicPr>
          <p:nvPr/>
        </p:nvPicPr>
        <p:blipFill>
          <a:blip r:embed="rId3"/>
          <a:stretch>
            <a:fillRect/>
          </a:stretch>
        </p:blipFill>
        <p:spPr>
          <a:xfrm>
            <a:off x="4823366" y="1333873"/>
            <a:ext cx="6227064" cy="4198196"/>
          </a:xfrm>
          <a:prstGeom prst="rect">
            <a:avLst/>
          </a:prstGeom>
        </p:spPr>
      </p:pic>
    </p:spTree>
    <p:extLst>
      <p:ext uri="{BB962C8B-B14F-4D97-AF65-F5344CB8AC3E}">
        <p14:creationId xmlns:p14="http://schemas.microsoft.com/office/powerpoint/2010/main" val="20868845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5F8A-188C-A846-BB83-8A0256BEFF2F}"/>
              </a:ext>
            </a:extLst>
          </p:cNvPr>
          <p:cNvSpPr>
            <a:spLocks noGrp="1"/>
          </p:cNvSpPr>
          <p:nvPr>
            <p:ph type="title"/>
          </p:nvPr>
        </p:nvSpPr>
        <p:spPr/>
        <p:txBody>
          <a:bodyPr/>
          <a:lstStyle/>
          <a:p>
            <a:r>
              <a:rPr lang="en-US" dirty="0"/>
              <a:t>Correlation in </a:t>
            </a:r>
            <a:r>
              <a:rPr lang="en-US" dirty="0" err="1"/>
              <a:t>ct</a:t>
            </a:r>
            <a:r>
              <a:rPr lang="en-US" dirty="0"/>
              <a: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5D2D56-558A-1941-85BE-2F4DBBC73AA5}"/>
                  </a:ext>
                </a:extLst>
              </p:cNvPr>
              <p:cNvSpPr>
                <a:spLocks noGrp="1"/>
              </p:cNvSpPr>
              <p:nvPr>
                <p:ph idx="1"/>
              </p:nvPr>
            </p:nvSpPr>
            <p:spPr/>
            <p:txBody>
              <a:bodyPr>
                <a:normAutofit/>
              </a:bodyPr>
              <a:lstStyle/>
              <a:p>
                <a:r>
                  <a:rPr lang="en-US" dirty="0"/>
                  <a:t>Objective: generate groups where C</a:t>
                </a:r>
                <a:r>
                  <a:rPr lang="en-US" baseline="-25000" dirty="0"/>
                  <a:t>t</a:t>
                </a:r>
                <a:r>
                  <a:rPr lang="en-US" dirty="0"/>
                  <a:t> values of individual samples are correlated</a:t>
                </a:r>
              </a:p>
              <a:p>
                <a:r>
                  <a:rPr lang="en-US" dirty="0"/>
                  <a:t>Method: (1) Groups of size G = 4, correlation between individuals </a:t>
                </a:r>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=0.8</m:t>
                    </m:r>
                  </m:oMath>
                </a14:m>
                <a:r>
                  <a:rPr lang="en-US" b="0" dirty="0">
                    <a:ea typeface="Cambria Math" panose="02040503050406030204" pitchFamily="18" charset="0"/>
                  </a:rPr>
                  <a:t> </a:t>
                </a:r>
              </a:p>
              <a:p>
                <a:pPr lvl="1"/>
                <a:r>
                  <a:rPr lang="en-US" dirty="0"/>
                  <a:t>(2) Simulate from a multivariate normal distribution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r>
                      <a:rPr lang="en-US" b="0" i="1" smtClean="0">
                        <a:latin typeface="Cambria Math" panose="02040503050406030204" pitchFamily="18" charset="0"/>
                        <a:ea typeface="Cambria Math" panose="02040503050406030204" pitchFamily="18" charset="0"/>
                      </a:rPr>
                      <m:t>=0, </m:t>
                    </m:r>
                    <m:r>
                      <a:rPr lang="en-US" i="1" smtClean="0">
                        <a:latin typeface="Cambria Math" panose="02040503050406030204" pitchFamily="18" charset="0"/>
                        <a:ea typeface="Cambria Math" panose="02040503050406030204" pitchFamily="18" charset="0"/>
                      </a:rPr>
                      <m:t>𝜌</m:t>
                    </m:r>
                    <m:r>
                      <a:rPr lang="en-US" i="1">
                        <a:latin typeface="Cambria Math" panose="02040503050406030204" pitchFamily="18" charset="0"/>
                        <a:ea typeface="Cambria Math" panose="02040503050406030204" pitchFamily="18" charset="0"/>
                      </a:rPr>
                      <m:t>=0.8</m:t>
                    </m:r>
                  </m:oMath>
                </a14:m>
                <a:r>
                  <a:rPr lang="en-US" dirty="0">
                    <a:ea typeface="Cambria Math" panose="02040503050406030204" pitchFamily="18" charset="0"/>
                  </a:rPr>
                  <a:t>)</a:t>
                </a:r>
              </a:p>
              <a:p>
                <a:pPr lvl="1"/>
                <a:r>
                  <a:rPr lang="en-US" dirty="0">
                    <a:ea typeface="Cambria Math" panose="02040503050406030204" pitchFamily="18" charset="0"/>
                  </a:rPr>
                  <a:t>(3) Apply inverse normal (generate p-values)</a:t>
                </a:r>
              </a:p>
              <a:p>
                <a:pPr lvl="1"/>
                <a:r>
                  <a:rPr lang="en-US" dirty="0">
                    <a:ea typeface="Cambria Math" panose="02040503050406030204" pitchFamily="18" charset="0"/>
                  </a:rPr>
                  <a:t>(4) Map back to distribution of interest (Weibull, with parameters </a:t>
                </a:r>
                <a:r>
                  <a:rPr lang="en-US" dirty="0"/>
                  <a:t>shape = 4.55, scale = 29.96)</a:t>
                </a:r>
              </a:p>
              <a:p>
                <a:pPr lvl="1"/>
                <a:r>
                  <a:rPr lang="en-US" dirty="0"/>
                  <a:t>Repeat (1) – (4) to generate enough data for x = 5,000 samples / experiments (1250 groups)</a:t>
                </a:r>
              </a:p>
              <a:p>
                <a:pPr lvl="1"/>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A45D2D56-558A-1941-85BE-2F4DBBC73AA5}"/>
                  </a:ext>
                </a:extLst>
              </p:cNvPr>
              <p:cNvSpPr>
                <a:spLocks noGrp="1" noRot="1" noChangeAspect="1" noMove="1" noResize="1" noEditPoints="1" noAdjustHandles="1" noChangeArrowheads="1" noChangeShapeType="1" noTextEdit="1"/>
              </p:cNvSpPr>
              <p:nvPr>
                <p:ph idx="1"/>
              </p:nvPr>
            </p:nvSpPr>
            <p:spPr>
              <a:blipFill>
                <a:blip r:embed="rId3"/>
                <a:stretch>
                  <a:fillRect l="-492" t="-813"/>
                </a:stretch>
              </a:blipFill>
            </p:spPr>
            <p:txBody>
              <a:bodyPr/>
              <a:lstStyle/>
              <a:p>
                <a:r>
                  <a:rPr lang="en-US">
                    <a:noFill/>
                  </a:rPr>
                  <a:t> </a:t>
                </a:r>
              </a:p>
            </p:txBody>
          </p:sp>
        </mc:Fallback>
      </mc:AlternateContent>
    </p:spTree>
    <p:extLst>
      <p:ext uri="{BB962C8B-B14F-4D97-AF65-F5344CB8AC3E}">
        <p14:creationId xmlns:p14="http://schemas.microsoft.com/office/powerpoint/2010/main" val="2364691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B7EB-575E-7D4B-8BA1-69DA4795FD08}"/>
              </a:ext>
            </a:extLst>
          </p:cNvPr>
          <p:cNvSpPr>
            <a:spLocks noGrp="1"/>
          </p:cNvSpPr>
          <p:nvPr>
            <p:ph type="title"/>
          </p:nvPr>
        </p:nvSpPr>
        <p:spPr/>
        <p:txBody>
          <a:bodyPr/>
          <a:lstStyle/>
          <a:p>
            <a:r>
              <a:rPr lang="en-US" dirty="0"/>
              <a:t>Experiments with </a:t>
            </a:r>
            <a:br>
              <a:rPr lang="en-US" dirty="0"/>
            </a:br>
            <a:r>
              <a:rPr lang="en-US" dirty="0"/>
              <a:t>correlated samples</a:t>
            </a:r>
          </a:p>
        </p:txBody>
      </p:sp>
      <p:sp>
        <p:nvSpPr>
          <p:cNvPr id="3" name="Content Placeholder 2">
            <a:extLst>
              <a:ext uri="{FF2B5EF4-FFF2-40B4-BE49-F238E27FC236}">
                <a16:creationId xmlns:a16="http://schemas.microsoft.com/office/drawing/2014/main" id="{24AB797E-5F14-C94C-B33E-ADF7641DACD9}"/>
              </a:ext>
            </a:extLst>
          </p:cNvPr>
          <p:cNvSpPr>
            <a:spLocks noGrp="1"/>
          </p:cNvSpPr>
          <p:nvPr>
            <p:ph idx="1"/>
          </p:nvPr>
        </p:nvSpPr>
        <p:spPr/>
        <p:txBody>
          <a:bodyPr/>
          <a:lstStyle/>
          <a:p>
            <a:pPr marL="342900" indent="-342900">
              <a:buFont typeface="+mj-lt"/>
              <a:buAutoNum type="arabicPeriod"/>
            </a:pPr>
            <a:r>
              <a:rPr lang="en-US" dirty="0"/>
              <a:t>Vary proportion of tests positive, pool size and percent of samples with Ct &gt; </a:t>
            </a:r>
            <a:r>
              <a:rPr lang="en-US" dirty="0" err="1"/>
              <a:t>LoD</a:t>
            </a:r>
            <a:r>
              <a:rPr lang="en-US" dirty="0"/>
              <a:t>, then compare average tests per sample and positive percent agreement</a:t>
            </a:r>
          </a:p>
          <a:p>
            <a:pPr marL="342900" indent="-342900">
              <a:buFont typeface="+mj-lt"/>
              <a:buAutoNum type="arabicPeriod"/>
            </a:pPr>
            <a:r>
              <a:rPr lang="en-US" dirty="0"/>
              <a:t>Vary correlation structure and sampling :</a:t>
            </a:r>
          </a:p>
          <a:p>
            <a:pPr marL="571500" lvl="1" indent="-342900">
              <a:buFont typeface="+mj-lt"/>
              <a:buAutoNum type="arabicPeriod"/>
            </a:pPr>
            <a:r>
              <a:rPr lang="en-US" dirty="0"/>
              <a:t>Sample correlated data uniformly (destroy correlation structure)</a:t>
            </a:r>
          </a:p>
          <a:p>
            <a:pPr marL="571500" lvl="1" indent="-342900">
              <a:buFont typeface="+mj-lt"/>
              <a:buAutoNum type="arabicPeriod"/>
            </a:pPr>
            <a:r>
              <a:rPr lang="en-US" dirty="0"/>
              <a:t>Sample by correlated data groups</a:t>
            </a:r>
          </a:p>
          <a:p>
            <a:pPr marL="800100" lvl="2" indent="-342900">
              <a:buFont typeface="+mj-lt"/>
              <a:buAutoNum type="arabicPeriod"/>
            </a:pPr>
            <a:r>
              <a:rPr lang="en-US" dirty="0"/>
              <a:t>Vary fraction of group sampled (fraction = 1, ¾, ½)</a:t>
            </a:r>
          </a:p>
          <a:p>
            <a:pPr marL="1028700" lvl="3" indent="-342900">
              <a:buFont typeface="+mj-lt"/>
              <a:buAutoNum type="arabicPeriod"/>
            </a:pPr>
            <a:r>
              <a:rPr lang="en-US" dirty="0"/>
              <a:t>Populate pools correlated data sampled by group (up to group size G), fill remaining spaces in pool with individuals sampled uniformly at random</a:t>
            </a:r>
          </a:p>
        </p:txBody>
      </p:sp>
    </p:spTree>
    <p:extLst>
      <p:ext uri="{BB962C8B-B14F-4D97-AF65-F5344CB8AC3E}">
        <p14:creationId xmlns:p14="http://schemas.microsoft.com/office/powerpoint/2010/main" val="2648149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D318-C777-5C48-B463-C52C3B7388C6}"/>
              </a:ext>
            </a:extLst>
          </p:cNvPr>
          <p:cNvSpPr>
            <a:spLocks noGrp="1"/>
          </p:cNvSpPr>
          <p:nvPr>
            <p:ph type="title"/>
          </p:nvPr>
        </p:nvSpPr>
        <p:spPr/>
        <p:txBody>
          <a:bodyPr/>
          <a:lstStyle/>
          <a:p>
            <a:r>
              <a:rPr lang="en-US" dirty="0"/>
              <a:t>Tradeoff between prevalence and pool size</a:t>
            </a:r>
          </a:p>
        </p:txBody>
      </p:sp>
      <p:sp>
        <p:nvSpPr>
          <p:cNvPr id="3" name="Content Placeholder 2">
            <a:extLst>
              <a:ext uri="{FF2B5EF4-FFF2-40B4-BE49-F238E27FC236}">
                <a16:creationId xmlns:a16="http://schemas.microsoft.com/office/drawing/2014/main" id="{56CEAF01-562B-3146-B06A-F4DBD2BC7AAD}"/>
              </a:ext>
            </a:extLst>
          </p:cNvPr>
          <p:cNvSpPr>
            <a:spLocks noGrp="1"/>
          </p:cNvSpPr>
          <p:nvPr>
            <p:ph idx="1"/>
          </p:nvPr>
        </p:nvSpPr>
        <p:spPr/>
        <p:txBody>
          <a:bodyPr/>
          <a:lstStyle/>
          <a:p>
            <a:endParaRPr lang="en-US"/>
          </a:p>
        </p:txBody>
      </p:sp>
      <p:pic>
        <p:nvPicPr>
          <p:cNvPr id="4" name="Picture 3" descr="Table&#10;&#10;Description automatically generated">
            <a:extLst>
              <a:ext uri="{FF2B5EF4-FFF2-40B4-BE49-F238E27FC236}">
                <a16:creationId xmlns:a16="http://schemas.microsoft.com/office/drawing/2014/main" id="{02663035-92A5-DA4A-B5F3-671556C0B9E7}"/>
              </a:ext>
            </a:extLst>
          </p:cNvPr>
          <p:cNvPicPr>
            <a:picLocks noChangeAspect="1"/>
          </p:cNvPicPr>
          <p:nvPr/>
        </p:nvPicPr>
        <p:blipFill>
          <a:blip r:embed="rId3"/>
          <a:stretch>
            <a:fillRect/>
          </a:stretch>
        </p:blipFill>
        <p:spPr>
          <a:xfrm>
            <a:off x="1543050" y="2358908"/>
            <a:ext cx="9528810" cy="3890461"/>
          </a:xfrm>
          <a:prstGeom prst="rect">
            <a:avLst/>
          </a:prstGeom>
        </p:spPr>
      </p:pic>
    </p:spTree>
    <p:extLst>
      <p:ext uri="{BB962C8B-B14F-4D97-AF65-F5344CB8AC3E}">
        <p14:creationId xmlns:p14="http://schemas.microsoft.com/office/powerpoint/2010/main" val="1159015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5572E-2016-6840-AF2F-BD414D55C097}"/>
              </a:ext>
            </a:extLst>
          </p:cNvPr>
          <p:cNvSpPr>
            <a:spLocks noGrp="1"/>
          </p:cNvSpPr>
          <p:nvPr>
            <p:ph type="title"/>
          </p:nvPr>
        </p:nvSpPr>
        <p:spPr/>
        <p:txBody>
          <a:bodyPr/>
          <a:lstStyle/>
          <a:p>
            <a:r>
              <a:rPr lang="en-US" dirty="0"/>
              <a:t>Motivation: why group test?</a:t>
            </a:r>
          </a:p>
        </p:txBody>
      </p:sp>
      <p:sp>
        <p:nvSpPr>
          <p:cNvPr id="3" name="Content Placeholder 2">
            <a:extLst>
              <a:ext uri="{FF2B5EF4-FFF2-40B4-BE49-F238E27FC236}">
                <a16:creationId xmlns:a16="http://schemas.microsoft.com/office/drawing/2014/main" id="{33464D91-FF6F-C345-860B-986ECCEC502D}"/>
              </a:ext>
            </a:extLst>
          </p:cNvPr>
          <p:cNvSpPr>
            <a:spLocks noGrp="1"/>
          </p:cNvSpPr>
          <p:nvPr>
            <p:ph idx="1"/>
          </p:nvPr>
        </p:nvSpPr>
        <p:spPr/>
        <p:txBody>
          <a:bodyPr/>
          <a:lstStyle/>
          <a:p>
            <a:r>
              <a:rPr lang="en-US" dirty="0"/>
              <a:t>Studies suggest that frequent, extensive testing with rapid results successfully reduces transmission in an epidemic setting </a:t>
            </a:r>
          </a:p>
          <a:p>
            <a:r>
              <a:rPr lang="en-US" dirty="0"/>
              <a:t>In practice, testing needs have outstripped availability in many parts of the world </a:t>
            </a:r>
          </a:p>
          <a:p>
            <a:endParaRPr lang="en-US" dirty="0"/>
          </a:p>
        </p:txBody>
      </p:sp>
    </p:spTree>
    <p:extLst>
      <p:ext uri="{BB962C8B-B14F-4D97-AF65-F5344CB8AC3E}">
        <p14:creationId xmlns:p14="http://schemas.microsoft.com/office/powerpoint/2010/main" val="233108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3F86-364D-B24F-8F7A-3687903F730A}"/>
              </a:ext>
            </a:extLst>
          </p:cNvPr>
          <p:cNvSpPr>
            <a:spLocks noGrp="1"/>
          </p:cNvSpPr>
          <p:nvPr>
            <p:ph type="title"/>
          </p:nvPr>
        </p:nvSpPr>
        <p:spPr/>
        <p:txBody>
          <a:bodyPr/>
          <a:lstStyle/>
          <a:p>
            <a:endParaRPr lang="en-US" dirty="0"/>
          </a:p>
        </p:txBody>
      </p:sp>
      <p:pic>
        <p:nvPicPr>
          <p:cNvPr id="4" name="Picture 3" descr="Chart, histogram&#10;&#10;Description automatically generated">
            <a:extLst>
              <a:ext uri="{FF2B5EF4-FFF2-40B4-BE49-F238E27FC236}">
                <a16:creationId xmlns:a16="http://schemas.microsoft.com/office/drawing/2014/main" id="{8234DACC-AA67-8F44-8044-7FBEC14B5E26}"/>
              </a:ext>
            </a:extLst>
          </p:cNvPr>
          <p:cNvPicPr>
            <a:picLocks noChangeAspect="1"/>
          </p:cNvPicPr>
          <p:nvPr/>
        </p:nvPicPr>
        <p:blipFill>
          <a:blip r:embed="rId3"/>
          <a:stretch>
            <a:fillRect/>
          </a:stretch>
        </p:blipFill>
        <p:spPr>
          <a:xfrm>
            <a:off x="1148332" y="567813"/>
            <a:ext cx="9895335" cy="5722374"/>
          </a:xfrm>
          <a:prstGeom prst="rect">
            <a:avLst/>
          </a:prstGeom>
        </p:spPr>
      </p:pic>
    </p:spTree>
    <p:extLst>
      <p:ext uri="{BB962C8B-B14F-4D97-AF65-F5344CB8AC3E}">
        <p14:creationId xmlns:p14="http://schemas.microsoft.com/office/powerpoint/2010/main" val="194312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5256-1989-CF48-A60C-8F820F37419A}"/>
              </a:ext>
            </a:extLst>
          </p:cNvPr>
          <p:cNvSpPr>
            <a:spLocks noGrp="1"/>
          </p:cNvSpPr>
          <p:nvPr>
            <p:ph type="title"/>
          </p:nvPr>
        </p:nvSpPr>
        <p:spPr>
          <a:xfrm>
            <a:off x="2231136" y="233916"/>
            <a:ext cx="7729728" cy="2094614"/>
          </a:xfrm>
        </p:spPr>
        <p:txBody>
          <a:bodyPr>
            <a:normAutofit/>
          </a:bodyPr>
          <a:lstStyle/>
          <a:p>
            <a:r>
              <a:rPr lang="en-US" dirty="0"/>
              <a:t>Nonpartisan report warns of COVID-19 testing shortages in over half US states, territories </a:t>
            </a:r>
            <a:br>
              <a:rPr lang="en-US" dirty="0"/>
            </a:br>
            <a:r>
              <a:rPr lang="en-US" dirty="0"/>
              <a:t>[ABC News, </a:t>
            </a:r>
            <a:r>
              <a:rPr lang="en-US" dirty="0" err="1"/>
              <a:t>nov.</a:t>
            </a:r>
            <a:r>
              <a:rPr lang="en-US" dirty="0"/>
              <a:t> 2020]</a:t>
            </a:r>
          </a:p>
        </p:txBody>
      </p:sp>
      <p:sp>
        <p:nvSpPr>
          <p:cNvPr id="3" name="Content Placeholder 2">
            <a:extLst>
              <a:ext uri="{FF2B5EF4-FFF2-40B4-BE49-F238E27FC236}">
                <a16:creationId xmlns:a16="http://schemas.microsoft.com/office/drawing/2014/main" id="{92A2FCB1-0265-0C4C-90A6-97EB26B514F1}"/>
              </a:ext>
            </a:extLst>
          </p:cNvPr>
          <p:cNvSpPr>
            <a:spLocks noGrp="1"/>
          </p:cNvSpPr>
          <p:nvPr>
            <p:ph idx="1"/>
          </p:nvPr>
        </p:nvSpPr>
        <p:spPr>
          <a:xfrm>
            <a:off x="6790660" y="2831180"/>
            <a:ext cx="5401340" cy="934495"/>
          </a:xfrm>
        </p:spPr>
        <p:txBody>
          <a:bodyPr>
            <a:normAutofit fontScale="92500" lnSpcReduction="10000"/>
          </a:bodyPr>
          <a:lstStyle/>
          <a:p>
            <a:pPr marL="0" indent="0" algn="ctr">
              <a:buNone/>
            </a:pPr>
            <a:r>
              <a:rPr lang="en-US" b="1" dirty="0">
                <a:latin typeface="American Typewriter" panose="02090604020004020304" pitchFamily="18" charset="77"/>
              </a:rPr>
              <a:t>FDA issues first emergency use authorization for Covid-19 pool testing </a:t>
            </a:r>
          </a:p>
          <a:p>
            <a:pPr marL="0" indent="0" algn="ctr">
              <a:buNone/>
            </a:pPr>
            <a:r>
              <a:rPr lang="en-US" dirty="0">
                <a:latin typeface="American Typewriter" panose="02090604020004020304" pitchFamily="18" charset="77"/>
              </a:rPr>
              <a:t>[CNN, July, 2020]</a:t>
            </a:r>
          </a:p>
          <a:p>
            <a:endParaRPr lang="en-US" dirty="0"/>
          </a:p>
        </p:txBody>
      </p:sp>
      <p:sp>
        <p:nvSpPr>
          <p:cNvPr id="4" name="Rectangle 3">
            <a:extLst>
              <a:ext uri="{FF2B5EF4-FFF2-40B4-BE49-F238E27FC236}">
                <a16:creationId xmlns:a16="http://schemas.microsoft.com/office/drawing/2014/main" id="{1D68EB1C-64CF-D04D-9012-A2B419133C7E}"/>
              </a:ext>
            </a:extLst>
          </p:cNvPr>
          <p:cNvSpPr/>
          <p:nvPr/>
        </p:nvSpPr>
        <p:spPr>
          <a:xfrm>
            <a:off x="-99237" y="2595211"/>
            <a:ext cx="6096000" cy="1200329"/>
          </a:xfrm>
          <a:prstGeom prst="rect">
            <a:avLst/>
          </a:prstGeom>
        </p:spPr>
        <p:txBody>
          <a:bodyPr>
            <a:spAutoFit/>
          </a:bodyPr>
          <a:lstStyle/>
          <a:p>
            <a:pPr algn="ctr" fontAlgn="base"/>
            <a:r>
              <a:rPr lang="en-US" sz="2400" dirty="0">
                <a:solidFill>
                  <a:srgbClr val="333333"/>
                </a:solidFill>
                <a:latin typeface="Gotham SSm"/>
              </a:rPr>
              <a:t>A Rush On Coronavirus Testing Strains Laboratories, Drives Supply Shortages </a:t>
            </a:r>
          </a:p>
          <a:p>
            <a:pPr algn="ctr" fontAlgn="base"/>
            <a:r>
              <a:rPr lang="en-US" sz="2400" dirty="0">
                <a:solidFill>
                  <a:srgbClr val="333333"/>
                </a:solidFill>
                <a:latin typeface="Gotham SSm"/>
              </a:rPr>
              <a:t>[NPR, Nov. 2020]</a:t>
            </a:r>
            <a:endParaRPr lang="en-US" sz="2400" b="0" i="0" dirty="0">
              <a:solidFill>
                <a:srgbClr val="333333"/>
              </a:solidFill>
              <a:effectLst/>
              <a:latin typeface="Gotham SSm"/>
            </a:endParaRPr>
          </a:p>
        </p:txBody>
      </p:sp>
      <p:pic>
        <p:nvPicPr>
          <p:cNvPr id="5" name="Picture 4">
            <a:extLst>
              <a:ext uri="{FF2B5EF4-FFF2-40B4-BE49-F238E27FC236}">
                <a16:creationId xmlns:a16="http://schemas.microsoft.com/office/drawing/2014/main" id="{724E2D92-5293-B94D-94B9-2D31507966CF}"/>
              </a:ext>
            </a:extLst>
          </p:cNvPr>
          <p:cNvPicPr>
            <a:picLocks noChangeAspect="1"/>
          </p:cNvPicPr>
          <p:nvPr/>
        </p:nvPicPr>
        <p:blipFill>
          <a:blip r:embed="rId3"/>
          <a:stretch>
            <a:fillRect/>
          </a:stretch>
        </p:blipFill>
        <p:spPr>
          <a:xfrm>
            <a:off x="213578" y="3765674"/>
            <a:ext cx="5478272" cy="3081528"/>
          </a:xfrm>
          <a:prstGeom prst="rect">
            <a:avLst/>
          </a:prstGeom>
        </p:spPr>
      </p:pic>
      <p:sp>
        <p:nvSpPr>
          <p:cNvPr id="6" name="Rectangle 5">
            <a:extLst>
              <a:ext uri="{FF2B5EF4-FFF2-40B4-BE49-F238E27FC236}">
                <a16:creationId xmlns:a16="http://schemas.microsoft.com/office/drawing/2014/main" id="{3E335787-6889-6648-9700-43C90E9B037F}"/>
              </a:ext>
            </a:extLst>
          </p:cNvPr>
          <p:cNvSpPr/>
          <p:nvPr/>
        </p:nvSpPr>
        <p:spPr>
          <a:xfrm>
            <a:off x="5467752" y="4349652"/>
            <a:ext cx="5641921" cy="646331"/>
          </a:xfrm>
          <a:prstGeom prst="rect">
            <a:avLst/>
          </a:prstGeom>
        </p:spPr>
        <p:txBody>
          <a:bodyPr wrap="square">
            <a:spAutoFit/>
          </a:bodyPr>
          <a:lstStyle/>
          <a:p>
            <a:pPr algn="ctr"/>
            <a:r>
              <a:rPr lang="en-US" b="1" dirty="0">
                <a:solidFill>
                  <a:srgbClr val="222222"/>
                </a:solidFill>
                <a:latin typeface="Harding"/>
              </a:rPr>
              <a:t>The mathematical strategy that could transform coronavirus testing [Nature, July 2020]</a:t>
            </a:r>
            <a:endParaRPr lang="en-US" b="1" i="0" dirty="0">
              <a:solidFill>
                <a:srgbClr val="222222"/>
              </a:solidFill>
              <a:effectLst/>
              <a:latin typeface="Harding"/>
            </a:endParaRPr>
          </a:p>
        </p:txBody>
      </p:sp>
      <p:sp>
        <p:nvSpPr>
          <p:cNvPr id="7" name="Rectangle 6">
            <a:extLst>
              <a:ext uri="{FF2B5EF4-FFF2-40B4-BE49-F238E27FC236}">
                <a16:creationId xmlns:a16="http://schemas.microsoft.com/office/drawing/2014/main" id="{8CF712EF-598C-454A-95DE-0B559D3551DE}"/>
              </a:ext>
            </a:extLst>
          </p:cNvPr>
          <p:cNvSpPr/>
          <p:nvPr/>
        </p:nvSpPr>
        <p:spPr>
          <a:xfrm>
            <a:off x="6947532" y="5599684"/>
            <a:ext cx="5470370" cy="646331"/>
          </a:xfrm>
          <a:prstGeom prst="rect">
            <a:avLst/>
          </a:prstGeom>
        </p:spPr>
        <p:txBody>
          <a:bodyPr wrap="square">
            <a:spAutoFit/>
          </a:bodyPr>
          <a:lstStyle/>
          <a:p>
            <a:pPr algn="ctr"/>
            <a:r>
              <a:rPr lang="en-US" dirty="0">
                <a:solidFill>
                  <a:srgbClr val="8C1515"/>
                </a:solidFill>
                <a:latin typeface="Source Sans Pro" panose="020B0503030403020204" pitchFamily="34" charset="0"/>
              </a:rPr>
              <a:t>Stanford Health Care can begin pooled testing for COVID-19 [Stanford News, July 2020]</a:t>
            </a:r>
            <a:endParaRPr lang="en-US" b="0" i="0" dirty="0">
              <a:solidFill>
                <a:srgbClr val="8C1515"/>
              </a:solidFill>
              <a:effectLst/>
              <a:latin typeface="Source Sans Pro" panose="020B0503030403020204" pitchFamily="34" charset="0"/>
            </a:endParaRPr>
          </a:p>
        </p:txBody>
      </p:sp>
    </p:spTree>
    <p:extLst>
      <p:ext uri="{BB962C8B-B14F-4D97-AF65-F5344CB8AC3E}">
        <p14:creationId xmlns:p14="http://schemas.microsoft.com/office/powerpoint/2010/main" val="415036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C703D-77D2-B446-88D5-F161D16EA4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4BA53B-E6D3-8045-837B-F56E02045A65}"/>
              </a:ext>
            </a:extLst>
          </p:cNvPr>
          <p:cNvSpPr>
            <a:spLocks noGrp="1"/>
          </p:cNvSpPr>
          <p:nvPr>
            <p:ph idx="1"/>
          </p:nvPr>
        </p:nvSpPr>
        <p:spPr>
          <a:xfrm>
            <a:off x="2231136" y="3429000"/>
            <a:ext cx="7729728" cy="2361659"/>
          </a:xfrm>
        </p:spPr>
        <p:txBody>
          <a:bodyPr/>
          <a:lstStyle/>
          <a:p>
            <a:pPr marL="0" indent="0">
              <a:buNone/>
            </a:pPr>
            <a:r>
              <a:rPr lang="en-US" dirty="0"/>
              <a:t>“The Biden administration announced Wednesday that it will invest more than $1.6 billion to increase </a:t>
            </a:r>
            <a:r>
              <a:rPr lang="en-US" u="sng" dirty="0">
                <a:hlinkClick r:id="rId3"/>
              </a:rPr>
              <a:t>Covid-19</a:t>
            </a:r>
            <a:r>
              <a:rPr lang="en-US" dirty="0"/>
              <a:t> testing supplies and expand testing programs in schools and elsewhere as well as boost genomic sequencing in the United States.</a:t>
            </a:r>
          </a:p>
          <a:p>
            <a:pPr marL="0" indent="0">
              <a:buNone/>
            </a:pPr>
            <a:r>
              <a:rPr lang="en-US" dirty="0"/>
              <a:t>“We need to test broadly and rapidly to turn the tide of this pandemic,” Carole Johnson, the White House’s Covid-19 testing coordinator, said at a news briefing. “But we still don’t have enough testing and we don’t have enough testing in all the places it needs to be.”</a:t>
            </a:r>
          </a:p>
        </p:txBody>
      </p:sp>
      <p:pic>
        <p:nvPicPr>
          <p:cNvPr id="5" name="Picture 4" descr="Graphical user interface, text, application, email&#10;&#10;Description automatically generated">
            <a:extLst>
              <a:ext uri="{FF2B5EF4-FFF2-40B4-BE49-F238E27FC236}">
                <a16:creationId xmlns:a16="http://schemas.microsoft.com/office/drawing/2014/main" id="{D47D3903-D49C-0348-995D-B1F068D75A49}"/>
              </a:ext>
            </a:extLst>
          </p:cNvPr>
          <p:cNvPicPr>
            <a:picLocks noChangeAspect="1"/>
          </p:cNvPicPr>
          <p:nvPr/>
        </p:nvPicPr>
        <p:blipFill>
          <a:blip r:embed="rId4"/>
          <a:stretch>
            <a:fillRect/>
          </a:stretch>
        </p:blipFill>
        <p:spPr>
          <a:xfrm>
            <a:off x="1883227" y="266687"/>
            <a:ext cx="8425545" cy="2584729"/>
          </a:xfrm>
          <a:prstGeom prst="rect">
            <a:avLst/>
          </a:prstGeom>
        </p:spPr>
      </p:pic>
    </p:spTree>
    <p:extLst>
      <p:ext uri="{BB962C8B-B14F-4D97-AF65-F5344CB8AC3E}">
        <p14:creationId xmlns:p14="http://schemas.microsoft.com/office/powerpoint/2010/main" val="2620161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148E-DE69-ED4B-9BEF-C7F4165FFFDF}"/>
              </a:ext>
            </a:extLst>
          </p:cNvPr>
          <p:cNvSpPr>
            <a:spLocks noGrp="1"/>
          </p:cNvSpPr>
          <p:nvPr>
            <p:ph type="title"/>
          </p:nvPr>
        </p:nvSpPr>
        <p:spPr>
          <a:xfrm>
            <a:off x="2830904" y="263774"/>
            <a:ext cx="7729728" cy="1188720"/>
          </a:xfrm>
        </p:spPr>
        <p:txBody>
          <a:bodyPr/>
          <a:lstStyle/>
          <a:p>
            <a:r>
              <a:rPr lang="en-US" dirty="0"/>
              <a:t>The pooled testing tradeoff</a:t>
            </a:r>
          </a:p>
        </p:txBody>
      </p:sp>
      <p:sp>
        <p:nvSpPr>
          <p:cNvPr id="3" name="Content Placeholder 2">
            <a:extLst>
              <a:ext uri="{FF2B5EF4-FFF2-40B4-BE49-F238E27FC236}">
                <a16:creationId xmlns:a16="http://schemas.microsoft.com/office/drawing/2014/main" id="{53A15F7D-958B-C247-AD24-BE9FDA38CDBE}"/>
              </a:ext>
            </a:extLst>
          </p:cNvPr>
          <p:cNvSpPr>
            <a:spLocks noGrp="1"/>
          </p:cNvSpPr>
          <p:nvPr>
            <p:ph idx="1"/>
          </p:nvPr>
        </p:nvSpPr>
        <p:spPr>
          <a:xfrm>
            <a:off x="6695768" y="2166096"/>
            <a:ext cx="4793226" cy="3954142"/>
          </a:xfrm>
        </p:spPr>
        <p:txBody>
          <a:bodyPr>
            <a:normAutofit/>
          </a:bodyPr>
          <a:lstStyle/>
          <a:p>
            <a:r>
              <a:rPr lang="en-US" dirty="0"/>
              <a:t>This trade-off has often been studied in settings where the specimens are considered </a:t>
            </a:r>
            <a:r>
              <a:rPr lang="en-US" b="1" dirty="0"/>
              <a:t>independent and identically distributed </a:t>
            </a:r>
            <a:r>
              <a:rPr lang="en-US" dirty="0"/>
              <a:t>(IID), showing moderate efficacy gains compared to individual testing </a:t>
            </a:r>
          </a:p>
          <a:p>
            <a:r>
              <a:rPr lang="en-US" dirty="0"/>
              <a:t>SARS-CoV-2 virus: these assumptions are often violated </a:t>
            </a:r>
          </a:p>
          <a:p>
            <a:pPr lvl="1"/>
            <a:r>
              <a:rPr lang="en-US" dirty="0"/>
              <a:t>How does this change our recommendations for implementation of pooled testing? </a:t>
            </a:r>
          </a:p>
          <a:p>
            <a:endParaRPr lang="en-US" dirty="0"/>
          </a:p>
          <a:p>
            <a:endParaRPr lang="en-US" dirty="0"/>
          </a:p>
        </p:txBody>
      </p:sp>
      <p:graphicFrame>
        <p:nvGraphicFramePr>
          <p:cNvPr id="4" name="Diagram 3">
            <a:extLst>
              <a:ext uri="{FF2B5EF4-FFF2-40B4-BE49-F238E27FC236}">
                <a16:creationId xmlns:a16="http://schemas.microsoft.com/office/drawing/2014/main" id="{80158BEE-43B4-D54E-8FF5-3FF717D601CD}"/>
              </a:ext>
            </a:extLst>
          </p:cNvPr>
          <p:cNvGraphicFramePr/>
          <p:nvPr>
            <p:extLst>
              <p:ext uri="{D42A27DB-BD31-4B8C-83A1-F6EECF244321}">
                <p14:modId xmlns:p14="http://schemas.microsoft.com/office/powerpoint/2010/main" val="1254182678"/>
              </p:ext>
            </p:extLst>
          </p:nvPr>
        </p:nvGraphicFramePr>
        <p:xfrm>
          <a:off x="0" y="1690361"/>
          <a:ext cx="7552812" cy="5167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91131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5671</Words>
  <Application>Microsoft Macintosh PowerPoint</Application>
  <PresentationFormat>Widescreen</PresentationFormat>
  <Paragraphs>436</Paragraphs>
  <Slides>42</Slides>
  <Notes>35</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American Typewriter</vt:lpstr>
      <vt:lpstr>Arial</vt:lpstr>
      <vt:lpstr>Calibri</vt:lpstr>
      <vt:lpstr>Cambria Math</vt:lpstr>
      <vt:lpstr>Corbel</vt:lpstr>
      <vt:lpstr>Gill Sans MT</vt:lpstr>
      <vt:lpstr>Gotham SSm</vt:lpstr>
      <vt:lpstr>Harding</vt:lpstr>
      <vt:lpstr>Source Sans Pro</vt:lpstr>
      <vt:lpstr>Parcel</vt:lpstr>
      <vt:lpstr>Modeling Pooled-Testing for covid-19 with correlated samples</vt:lpstr>
      <vt:lpstr>Research Objectives</vt:lpstr>
      <vt:lpstr>overview</vt:lpstr>
      <vt:lpstr>Background</vt:lpstr>
      <vt:lpstr>Motivation: why group test?</vt:lpstr>
      <vt:lpstr>PowerPoint Presentation</vt:lpstr>
      <vt:lpstr>Nonpartisan report warns of COVID-19 testing shortages in over half US states, territories  [ABC News, nov. 2020]</vt:lpstr>
      <vt:lpstr>PowerPoint Presentation</vt:lpstr>
      <vt:lpstr>The pooled testing tradeoff</vt:lpstr>
      <vt:lpstr>Efficiency: Homogenous population, independent samples</vt:lpstr>
      <vt:lpstr>prevalence</vt:lpstr>
      <vt:lpstr>DILUTION &amp; ANALYTIC SENSITIVITY</vt:lpstr>
      <vt:lpstr>Pooling strategy</vt:lpstr>
      <vt:lpstr>Objectives</vt:lpstr>
      <vt:lpstr>Effective Parameters in non-iid settings: positives per pool</vt:lpstr>
      <vt:lpstr>Effective Parameters in non-iid settings: positives per pool</vt:lpstr>
      <vt:lpstr>Effective Parameters in non-iid settings: Correlation &amp; prevalence</vt:lpstr>
      <vt:lpstr>Homogeneous community exposure risk, non-independent</vt:lpstr>
      <vt:lpstr>Homogeneous community exposure risk, non-independent</vt:lpstr>
      <vt:lpstr>Simulations: Homogeneous community exposure risk, non-independent</vt:lpstr>
      <vt:lpstr>Simulations: Homogeneous community exposure risk, non-independent</vt:lpstr>
      <vt:lpstr>Simulations: Homogeneous community exposure risk, non-independent</vt:lpstr>
      <vt:lpstr>Simulations: Homogeneous community exposure risk, non-independent</vt:lpstr>
      <vt:lpstr>Simulations: Homogeneous community exposure risk, non-independent</vt:lpstr>
      <vt:lpstr>Objectives</vt:lpstr>
      <vt:lpstr>Objectives</vt:lpstr>
      <vt:lpstr>Heterogeneity in transmission</vt:lpstr>
      <vt:lpstr>Objectives</vt:lpstr>
      <vt:lpstr>Objectives</vt:lpstr>
      <vt:lpstr>Summary</vt:lpstr>
      <vt:lpstr>acknowledgements</vt:lpstr>
      <vt:lpstr>Pooling strategy</vt:lpstr>
      <vt:lpstr>PowerPoint Presentation</vt:lpstr>
      <vt:lpstr>overview</vt:lpstr>
      <vt:lpstr>“SARS-CoV-2 Pooled Test Performance”  (Pinsky Lab, Stanford)</vt:lpstr>
      <vt:lpstr>Modeling PPA (adapted from pinsky et al.) </vt:lpstr>
      <vt:lpstr>Modeling ppa (adapted from pinsky et al.)</vt:lpstr>
      <vt:lpstr>Modeling PPA (adapted from pinsky et al.)</vt:lpstr>
      <vt:lpstr>overview</vt:lpstr>
      <vt:lpstr>Correlation in ct values</vt:lpstr>
      <vt:lpstr>Experiments with  correlated samples</vt:lpstr>
      <vt:lpstr>Tradeoff between prevalence and pool size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Pooled-Testing for covid-19 with correlated samples</dc:title>
  <dc:creator>Saskia Comess</dc:creator>
  <cp:lastModifiedBy>Saskia Comess</cp:lastModifiedBy>
  <cp:revision>41</cp:revision>
  <dcterms:created xsi:type="dcterms:W3CDTF">2021-02-24T18:43:46Z</dcterms:created>
  <dcterms:modified xsi:type="dcterms:W3CDTF">2021-02-25T16:55:42Z</dcterms:modified>
</cp:coreProperties>
</file>